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256" r:id="rId2"/>
    <p:sldId id="258" r:id="rId3"/>
    <p:sldId id="420" r:id="rId4"/>
    <p:sldId id="412" r:id="rId5"/>
    <p:sldId id="413" r:id="rId6"/>
    <p:sldId id="440" r:id="rId7"/>
    <p:sldId id="441" r:id="rId8"/>
    <p:sldId id="259" r:id="rId9"/>
    <p:sldId id="421" r:id="rId10"/>
    <p:sldId id="423" r:id="rId11"/>
    <p:sldId id="424" r:id="rId12"/>
    <p:sldId id="422" r:id="rId13"/>
    <p:sldId id="260" r:id="rId14"/>
    <p:sldId id="261" r:id="rId15"/>
    <p:sldId id="262" r:id="rId16"/>
    <p:sldId id="263" r:id="rId17"/>
    <p:sldId id="264" r:id="rId18"/>
    <p:sldId id="427" r:id="rId19"/>
    <p:sldId id="265" r:id="rId20"/>
    <p:sldId id="266" r:id="rId21"/>
    <p:sldId id="267" r:id="rId22"/>
    <p:sldId id="430" r:id="rId23"/>
    <p:sldId id="431" r:id="rId24"/>
    <p:sldId id="268" r:id="rId25"/>
    <p:sldId id="269" r:id="rId26"/>
    <p:sldId id="270" r:id="rId27"/>
    <p:sldId id="27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273" r:id="rId37"/>
    <p:sldId id="274" r:id="rId38"/>
    <p:sldId id="275" r:id="rId39"/>
    <p:sldId id="276" r:id="rId40"/>
    <p:sldId id="277" r:id="rId41"/>
    <p:sldId id="279" r:id="rId42"/>
    <p:sldId id="280" r:id="rId43"/>
    <p:sldId id="443" r:id="rId44"/>
    <p:sldId id="281" r:id="rId45"/>
    <p:sldId id="442" r:id="rId46"/>
    <p:sldId id="282" r:id="rId47"/>
    <p:sldId id="283" r:id="rId48"/>
    <p:sldId id="284" r:id="rId49"/>
    <p:sldId id="285" r:id="rId50"/>
    <p:sldId id="286" r:id="rId51"/>
    <p:sldId id="287" r:id="rId52"/>
    <p:sldId id="289" r:id="rId53"/>
    <p:sldId id="290" r:id="rId54"/>
    <p:sldId id="292" r:id="rId55"/>
    <p:sldId id="293" r:id="rId56"/>
    <p:sldId id="294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58" r:id="rId65"/>
    <p:sldId id="41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3FC5-8FD2-4CD4-AF23-F572FDD0BEDA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AAF2-7462-4229-9641-68739E7D02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379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Until proven otherwise, patients with marked variation in pattern of </a:t>
            </a:r>
            <a:r>
              <a:rPr lang="en-US" dirty="0" err="1" smtClean="0"/>
              <a:t>stridor</a:t>
            </a:r>
            <a:r>
              <a:rPr lang="en-US" dirty="0" smtClean="0"/>
              <a:t> have a foreign body obstruction</a:t>
            </a:r>
          </a:p>
          <a:p>
            <a:r>
              <a:rPr lang="en-US" dirty="0" smtClean="0"/>
              <a:t>Quality of pitch not clinically useful for diagnosis</a:t>
            </a:r>
          </a:p>
          <a:p>
            <a:r>
              <a:rPr lang="en-US" dirty="0" smtClean="0"/>
              <a:t>Age of patient will narrow the differential diagnosis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AAF2-7462-4229-9641-68739E7D029E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rtl="0" eaLnBrk="1" fontAlgn="base" latinLnBrk="0" hangingPunct="1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 profile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age address …etc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complain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(duration )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HPI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particular emphasis on the age of onset, duration, severity, and progression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precipitating events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crying, feeding); positioning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prone, supine, sitting); quality and nature of crying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aphonia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and other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symptoms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paroxysms of cough, aspiration, difficulty feeding, drooling, sleep disordered breathing). elicit history of color change, cyanosis, respiratory effort, and apnea to determine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the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tract, the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system, the </a:t>
            </a: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 system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CNS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PeriNatal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*maternal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endotracheal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intubation use and duration, and presence of congenital anomalies.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*developmental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history.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history should be evaluated because significant airway obstruction can lead to caloric waste, resulting in lack of or slow weight gain and growth. Additionally, regurgitation and spitting up could be a sign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gastroesophageal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reflux (GER) that can cause irritation of the mucosa of the larynx and trachea that could lead to edema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 Medical / Drugs / social / family history</a:t>
            </a:r>
            <a:endParaRPr lang="en-IN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AAF2-7462-4229-9641-68739E7D029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ＭＳ Ｐゴシック" charset="-128"/>
              </a:rPr>
              <a:t>High-</a:t>
            </a:r>
            <a:r>
              <a:rPr lang="en-US" b="1" dirty="0" err="1" smtClean="0">
                <a:ea typeface="ＭＳ Ｐゴシック" charset="-128"/>
              </a:rPr>
              <a:t>kilovoltage</a:t>
            </a:r>
            <a:r>
              <a:rPr lang="en-US" b="1" dirty="0" smtClean="0">
                <a:ea typeface="ＭＳ Ｐゴシック" charset="-128"/>
              </a:rPr>
              <a:t>, short-exposure, </a:t>
            </a:r>
            <a:r>
              <a:rPr lang="en-US" b="1" dirty="0" err="1" smtClean="0">
                <a:ea typeface="ＭＳ Ｐゴシック" charset="-128"/>
              </a:rPr>
              <a:t>endolateral</a:t>
            </a:r>
            <a:r>
              <a:rPr lang="en-US" b="1" dirty="0" smtClean="0">
                <a:ea typeface="ＭＳ Ｐゴシック" charset="-128"/>
              </a:rPr>
              <a:t> airway radiographs (useful to demonstrate upper airway structures) or </a:t>
            </a:r>
            <a:r>
              <a:rPr lang="en-US" b="1" dirty="0" err="1" smtClean="0">
                <a:ea typeface="ＭＳ Ｐゴシック" charset="-128"/>
              </a:rPr>
              <a:t>inspiratory</a:t>
            </a:r>
            <a:r>
              <a:rPr lang="en-US" b="1" dirty="0" smtClean="0">
                <a:ea typeface="ＭＳ Ｐゴシック" charset="-128"/>
              </a:rPr>
              <a:t> and expiratory or lateral </a:t>
            </a:r>
            <a:r>
              <a:rPr lang="en-US" b="1" dirty="0" err="1" smtClean="0">
                <a:ea typeface="ＭＳ Ｐゴシック" charset="-128"/>
              </a:rPr>
              <a:t>decubitus</a:t>
            </a:r>
            <a:r>
              <a:rPr lang="en-US" b="1" dirty="0" smtClean="0">
                <a:ea typeface="ＭＳ Ｐゴシック" charset="-128"/>
              </a:rPr>
              <a:t> radiographs to demonstrate air trapping may be used to supplement AP and lateral radiographs.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AAF2-7462-4229-9641-68739E7D029E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ＭＳ Ｐゴシック" charset="-128"/>
              </a:rPr>
              <a:t>High-</a:t>
            </a:r>
            <a:r>
              <a:rPr lang="en-US" b="1" dirty="0" err="1" smtClean="0">
                <a:ea typeface="ＭＳ Ｐゴシック" charset="-128"/>
              </a:rPr>
              <a:t>kilovoltage</a:t>
            </a:r>
            <a:r>
              <a:rPr lang="en-US" b="1" dirty="0" smtClean="0">
                <a:ea typeface="ＭＳ Ｐゴシック" charset="-128"/>
              </a:rPr>
              <a:t>, short-exposure, </a:t>
            </a:r>
            <a:r>
              <a:rPr lang="en-US" b="1" dirty="0" err="1" smtClean="0">
                <a:ea typeface="ＭＳ Ｐゴシック" charset="-128"/>
              </a:rPr>
              <a:t>endolateral</a:t>
            </a:r>
            <a:r>
              <a:rPr lang="en-US" b="1" dirty="0" smtClean="0">
                <a:ea typeface="ＭＳ Ｐゴシック" charset="-128"/>
              </a:rPr>
              <a:t> airway radiographs (useful to demonstrate upper airway structures) or </a:t>
            </a:r>
            <a:r>
              <a:rPr lang="en-US" b="1" dirty="0" err="1" smtClean="0">
                <a:ea typeface="ＭＳ Ｐゴシック" charset="-128"/>
              </a:rPr>
              <a:t>inspiratory</a:t>
            </a:r>
            <a:r>
              <a:rPr lang="en-US" b="1" dirty="0" smtClean="0">
                <a:ea typeface="ＭＳ Ｐゴシック" charset="-128"/>
              </a:rPr>
              <a:t> and expiratory or lateral </a:t>
            </a:r>
            <a:r>
              <a:rPr lang="en-US" b="1" dirty="0" err="1" smtClean="0">
                <a:ea typeface="ＭＳ Ｐゴシック" charset="-128"/>
              </a:rPr>
              <a:t>decubitus</a:t>
            </a:r>
            <a:r>
              <a:rPr lang="en-US" b="1" dirty="0" smtClean="0">
                <a:ea typeface="ＭＳ Ｐゴシック" charset="-128"/>
              </a:rPr>
              <a:t> radiographs to demonstrate air trapping may be used to supplement AP and lateral radiographs.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AAF2-7462-4229-9641-68739E7D029E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Physical: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examination, the baby is usually happy and appropriately interactive.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Mild tachypnea may be present.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vital signs are normal, and oxygen saturation is usually normal.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can usually detect nasal airflow. The noise may be increased if the baby is placed supine.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cry is normal. Hearing the baby's cry during the examination is important.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noise is purely inspiratory.</a:t>
            </a:r>
          </a:p>
          <a:p>
            <a:pPr marL="228600" indent="-228600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rest of the examination findings are unremarkable.</a:t>
            </a:r>
          </a:p>
          <a:p>
            <a:pPr marL="228600" indent="-228600">
              <a:defRPr/>
            </a:pPr>
            <a:endParaRPr lang="en-US" smtClean="0">
              <a:solidFill>
                <a:srgbClr val="BD9A0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7279-B5AC-4963-AD2E-CAF2D183213A}" type="slidenum">
              <a:rPr lang="en-US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14758-31DE-4252-91DA-3DAE4F04EBA7}" type="slidenum">
              <a:rPr lang="en-US"/>
              <a:pPr/>
              <a:t>53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00600" y="5562600"/>
            <a:ext cx="2133600" cy="4762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19400" cy="3238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Magit/Pransky: AAO Stridor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F6E875B6-F12F-427B-885E-D8A715EEA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0600" y="5562600"/>
            <a:ext cx="2133600" cy="4762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19400" cy="3238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Magit/Pransky: AAO Stridor 2007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D5F48F7D-0149-4B81-A025-B886B10D4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00600" y="5562600"/>
            <a:ext cx="2133600" cy="4762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19400" cy="3238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Magit/Pransky: AAO Stridor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8AE40E09-5BB4-479E-B775-4C9231A57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00600" y="5562600"/>
            <a:ext cx="2133600" cy="4762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19400" cy="323850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Magit/Pransky: AAO Stridor 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51852686-06A5-4C9F-9226-184BE0AD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9594635-F497-4058-90B4-0AFE14D6A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7D16B5-FC2B-4370-9A5F-D6E85EF29CEB}" type="datetimeFigureOut">
              <a:rPr lang="en-US" smtClean="0"/>
              <a:pPr/>
              <a:t>12/23/2021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E785AF-B15E-40D7-8A47-6E1F085030F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Baskerville Old Face" pitchFamily="18" charset="0"/>
              </a:rPr>
              <a:t>STRIDOR</a:t>
            </a:r>
            <a:br>
              <a:rPr lang="en-US" sz="11500" dirty="0" smtClean="0">
                <a:latin typeface="Baskerville Old Face" pitchFamily="18" charset="0"/>
              </a:rPr>
            </a:br>
            <a:r>
              <a:rPr lang="en-US" sz="9600" dirty="0" smtClean="0">
                <a:latin typeface="Baskerville Old Face" pitchFamily="18" charset="0"/>
              </a:rPr>
              <a:t/>
            </a:r>
            <a:br>
              <a:rPr lang="en-US" sz="9600" dirty="0" smtClean="0"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Dr. </a:t>
            </a:r>
            <a:r>
              <a:rPr lang="en-US" sz="2800" dirty="0" err="1" smtClean="0">
                <a:latin typeface="Baskerville Old Face" pitchFamily="18" charset="0"/>
              </a:rPr>
              <a:t>Prathana</a:t>
            </a:r>
            <a:r>
              <a:rPr lang="en-US" sz="2800" dirty="0" smtClean="0">
                <a:latin typeface="Baskerville Old Face" pitchFamily="18" charset="0"/>
              </a:rPr>
              <a:t> Seles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SR </a:t>
            </a:r>
            <a:r>
              <a:rPr lang="en-US" sz="2800" dirty="0" err="1" smtClean="0">
                <a:latin typeface="Baskerville Old Face" pitchFamily="18" charset="0"/>
              </a:rPr>
              <a:t>Ent</a:t>
            </a:r>
            <a:r>
              <a:rPr lang="en-US" sz="2800" dirty="0" smtClean="0">
                <a:latin typeface="Baskerville Old Face" pitchFamily="18" charset="0"/>
              </a:rPr>
              <a:t> Department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TMCH</a:t>
            </a:r>
            <a:endParaRPr lang="en-IN" sz="115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04800" y="-15240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CAUSES</a:t>
            </a:r>
            <a:endParaRPr lang="en-US" dirty="0" smtClean="0">
              <a:solidFill>
                <a:schemeClr val="accent1"/>
              </a:solidFill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857231"/>
          <a:ext cx="8153400" cy="5802649"/>
        </p:xfrm>
        <a:graphic>
          <a:graphicData uri="http://schemas.openxmlformats.org/drawingml/2006/table">
            <a:tbl>
              <a:tblPr/>
              <a:tblGrid>
                <a:gridCol w="5208588"/>
                <a:gridCol w="2944812"/>
              </a:tblGrid>
              <a:tr h="55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neonate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785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Laryngomalacia                        1st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Vocal cord dysfunction          2nd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Congenital tumours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Choanal atresia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Laryngeal webs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Chilld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5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Infection -epiglottitis -Laryngitis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Croup :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1-2 days duration less severe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FB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Laryngeal dyskinesia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adult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15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Infection -epiglottitis -Laryngitis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Trauma – acquired stenosis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CA Larynx or Trachea or main bronchus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Acute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  <a:ea typeface="ＭＳ Ｐゴシック" pitchFamily="34" charset="-128"/>
                        </a:rPr>
                        <a:t>chronic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hlink"/>
                </a:solidFill>
              </a:rPr>
              <a:t>CAUSES OF ACUTE STRIDOR</a:t>
            </a:r>
            <a:endParaRPr lang="en-US" sz="5400" b="1" dirty="0">
              <a:solidFill>
                <a:schemeClr val="hlink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err="1"/>
              <a:t>Laryngotracheobronchitis</a:t>
            </a:r>
            <a:r>
              <a:rPr lang="en-US" b="1" dirty="0"/>
              <a:t> ( croup) </a:t>
            </a:r>
          </a:p>
          <a:p>
            <a:pPr algn="l" rtl="0"/>
            <a:r>
              <a:rPr lang="en-US" b="1" dirty="0" err="1"/>
              <a:t>Epiglottitis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/>
              <a:t>Bacterial </a:t>
            </a:r>
            <a:r>
              <a:rPr lang="en-US" b="1" dirty="0" err="1"/>
              <a:t>tracheitis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 smtClean="0"/>
              <a:t>Foreign </a:t>
            </a:r>
            <a:r>
              <a:rPr lang="en-US" b="1" dirty="0"/>
              <a:t>body </a:t>
            </a:r>
          </a:p>
          <a:p>
            <a:pPr algn="l" rtl="0"/>
            <a:r>
              <a:rPr lang="en-US" b="1" dirty="0" err="1"/>
              <a:t>Angioedema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 err="1"/>
              <a:t>Hypocalcemic</a:t>
            </a:r>
            <a:r>
              <a:rPr lang="en-US" b="1" dirty="0"/>
              <a:t> </a:t>
            </a:r>
            <a:r>
              <a:rPr lang="en-US" b="1" dirty="0" err="1"/>
              <a:t>tetany</a:t>
            </a:r>
            <a:r>
              <a:rPr lang="en-US" b="1" dirty="0"/>
              <a:t> </a:t>
            </a:r>
          </a:p>
          <a:p>
            <a:pPr algn="l" rtl="0"/>
            <a:r>
              <a:rPr lang="en-US" b="1" dirty="0"/>
              <a:t>Edema after </a:t>
            </a:r>
            <a:r>
              <a:rPr lang="en-US" b="1" dirty="0" err="1"/>
              <a:t>endotracheal</a:t>
            </a:r>
            <a:r>
              <a:rPr lang="en-US" b="1" dirty="0"/>
              <a:t> intubation </a:t>
            </a: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en-US" dirty="0"/>
          </a:p>
          <a:p>
            <a:pPr algn="l" rtl="0">
              <a:buFont typeface="Wingdings" charset="2"/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500958" cy="97840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a typeface="ＭＳ Ｐゴシック" charset="-128"/>
              </a:rPr>
              <a:t>PATHOPHYSIOLOGY</a:t>
            </a:r>
            <a:endParaRPr lang="ar-JO" sz="4000" dirty="0" smtClean="0">
              <a:latin typeface="Tahoma" pitchFamily="34" charset="0"/>
              <a:ea typeface="ＭＳ Ｐゴシック" charset="-128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01118" cy="50435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The obstruction can be 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charset="-128"/>
              </a:rPr>
              <a:t>fixed or variable</a:t>
            </a:r>
            <a:r>
              <a:rPr lang="en-US" sz="2400" dirty="0" smtClean="0">
                <a:ea typeface="ＭＳ Ｐゴシック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FF0000"/>
                </a:solidFill>
                <a:ea typeface="ＭＳ Ｐゴシック" charset="-128"/>
              </a:rPr>
              <a:t>Variable </a:t>
            </a:r>
            <a:r>
              <a:rPr lang="en-US" sz="2400" b="1" i="1" dirty="0" err="1" smtClean="0">
                <a:solidFill>
                  <a:srgbClr val="FF0000"/>
                </a:solidFill>
                <a:ea typeface="ＭＳ Ｐゴシック" charset="-128"/>
              </a:rPr>
              <a:t>extrathoracic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charset="-128"/>
              </a:rPr>
              <a:t> obstructions </a:t>
            </a:r>
            <a:r>
              <a:rPr lang="en-US" sz="2400" dirty="0" smtClean="0">
                <a:ea typeface="ＭＳ Ｐゴシック" charset="-128"/>
              </a:rPr>
              <a:t>are primarily associated with </a:t>
            </a:r>
            <a:r>
              <a:rPr lang="en-US" sz="2400" b="1" i="1" dirty="0" err="1" smtClean="0">
                <a:solidFill>
                  <a:srgbClr val="0070C0"/>
                </a:solidFill>
                <a:ea typeface="ＭＳ Ｐゴシック" charset="-128"/>
              </a:rPr>
              <a:t>inspiratory</a:t>
            </a:r>
            <a:r>
              <a:rPr lang="en-US" sz="2400" b="1" i="1" dirty="0" smtClean="0">
                <a:solidFill>
                  <a:srgbClr val="0070C0"/>
                </a:solidFill>
                <a:ea typeface="ＭＳ Ｐゴシック" charset="-128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a typeface="ＭＳ Ｐゴシック" charset="-128"/>
              </a:rPr>
              <a:t>stridor</a:t>
            </a:r>
            <a:r>
              <a:rPr lang="en-US" sz="2400" dirty="0" smtClean="0">
                <a:ea typeface="ＭＳ Ｐゴシック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This is because, during inspiration, </a:t>
            </a:r>
            <a:r>
              <a:rPr lang="en-US" sz="2400" dirty="0" err="1" smtClean="0">
                <a:ea typeface="ＭＳ Ｐゴシック" charset="-128"/>
              </a:rPr>
              <a:t>extrathoracic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err="1" smtClean="0">
                <a:ea typeface="ＭＳ Ｐゴシック" charset="-128"/>
              </a:rPr>
              <a:t>intraluminal</a:t>
            </a:r>
            <a:r>
              <a:rPr lang="en-US" sz="2400" dirty="0" smtClean="0">
                <a:ea typeface="ＭＳ Ｐゴシック" charset="-128"/>
              </a:rPr>
              <a:t> airway pressure is negative relative to atmospheric pressure, leading to collapse of </a:t>
            </a:r>
            <a:r>
              <a:rPr lang="en-US" sz="2400" dirty="0" err="1" smtClean="0">
                <a:ea typeface="ＭＳ Ｐゴシック" charset="-128"/>
              </a:rPr>
              <a:t>supraglottic</a:t>
            </a:r>
            <a:r>
              <a:rPr lang="en-US" sz="2400" dirty="0" smtClean="0">
                <a:ea typeface="ＭＳ Ｐゴシック" charset="-128"/>
              </a:rPr>
              <a:t> structures.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During expiration, </a:t>
            </a:r>
            <a:r>
              <a:rPr lang="en-US" sz="2400" dirty="0" err="1" smtClean="0">
                <a:ea typeface="ＭＳ Ｐゴシック" charset="-128"/>
              </a:rPr>
              <a:t>intrathoracic</a:t>
            </a:r>
            <a:r>
              <a:rPr lang="en-US" sz="2400" dirty="0" smtClean="0">
                <a:ea typeface="ＭＳ Ｐゴシック" charset="-128"/>
              </a:rPr>
              <a:t> pressure is positive and tends to collapse the airway.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Thus, </a:t>
            </a:r>
            <a:r>
              <a:rPr lang="en-US" sz="2400" dirty="0" err="1" smtClean="0">
                <a:ea typeface="ＭＳ Ｐゴシック" charset="-128"/>
              </a:rPr>
              <a:t>stridor</a:t>
            </a:r>
            <a:r>
              <a:rPr lang="en-US" sz="2400" dirty="0" smtClean="0">
                <a:ea typeface="ＭＳ Ｐゴシック" charset="-128"/>
              </a:rPr>
              <a:t> caused by </a:t>
            </a:r>
            <a:r>
              <a:rPr lang="en-US" sz="2400" b="1" i="1" dirty="0" err="1" smtClean="0">
                <a:solidFill>
                  <a:srgbClr val="FF0000"/>
                </a:solidFill>
                <a:ea typeface="ＭＳ Ｐゴシック" charset="-128"/>
              </a:rPr>
              <a:t>intrathoracic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charset="-128"/>
              </a:rPr>
              <a:t> obstructions </a:t>
            </a:r>
            <a:r>
              <a:rPr lang="en-US" sz="2400" dirty="0" smtClean="0">
                <a:ea typeface="ＭＳ Ｐゴシック" charset="-128"/>
              </a:rPr>
              <a:t>tends to be more prominent upon </a:t>
            </a:r>
            <a:r>
              <a:rPr lang="en-US" sz="2400" b="1" i="1" dirty="0" smtClean="0">
                <a:solidFill>
                  <a:srgbClr val="0070C0"/>
                </a:solidFill>
                <a:ea typeface="ＭＳ Ｐゴシック" charset="-128"/>
              </a:rPr>
              <a:t>expiration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err="1" smtClean="0">
                <a:ea typeface="ＭＳ Ｐゴシック" charset="-128"/>
              </a:rPr>
              <a:t>Stridor</a:t>
            </a:r>
            <a:r>
              <a:rPr lang="en-US" sz="2400" dirty="0" smtClean="0">
                <a:ea typeface="ＭＳ Ｐゴシック" charset="-128"/>
              </a:rPr>
              <a:t> heard during 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charset="-128"/>
              </a:rPr>
              <a:t>both phases of respiration </a:t>
            </a:r>
            <a:r>
              <a:rPr lang="en-US" sz="2400" dirty="0" smtClean="0">
                <a:ea typeface="ＭＳ Ｐゴシック" charset="-128"/>
              </a:rPr>
              <a:t>is usually due to either a </a:t>
            </a:r>
            <a:r>
              <a:rPr lang="en-US" sz="2400" b="1" i="1" dirty="0" smtClean="0">
                <a:solidFill>
                  <a:srgbClr val="0070C0"/>
                </a:solidFill>
                <a:ea typeface="ＭＳ Ｐゴシック" charset="-128"/>
              </a:rPr>
              <a:t>fixed airway obstruction or to 2 areas of obstruction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n-US" sz="2400" dirty="0" err="1" smtClean="0">
                <a:ea typeface="ＭＳ Ｐゴシック" charset="-128"/>
              </a:rPr>
              <a:t>ie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n-US" sz="2400" dirty="0" err="1" smtClean="0">
                <a:ea typeface="ＭＳ Ｐゴシック" charset="-128"/>
              </a:rPr>
              <a:t>intrathoracic</a:t>
            </a:r>
            <a:r>
              <a:rPr lang="en-US" sz="2400" dirty="0" smtClean="0">
                <a:ea typeface="ＭＳ Ｐゴシック" charset="-128"/>
              </a:rPr>
              <a:t> and </a:t>
            </a:r>
            <a:r>
              <a:rPr lang="en-US" sz="2400" dirty="0" err="1" smtClean="0">
                <a:ea typeface="ＭＳ Ｐゴシック" charset="-128"/>
              </a:rPr>
              <a:t>extrathoracic</a:t>
            </a:r>
            <a:r>
              <a:rPr lang="en-US" sz="2400" dirty="0" smtClean="0">
                <a:ea typeface="ＭＳ Ｐゴシック" charset="-128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endParaRPr lang="ar-JO" sz="2400" dirty="0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612" y="0"/>
            <a:ext cx="214314" cy="142873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226425" cy="4497388"/>
          </a:xfrm>
        </p:spPr>
        <p:txBody>
          <a:bodyPr/>
          <a:lstStyle/>
          <a:p>
            <a:pPr eaLnBrk="1" hangingPunct="1"/>
            <a:r>
              <a:rPr lang="en-US" sz="3600" smtClean="0"/>
              <a:t>Guide to diagnosis and intervention</a:t>
            </a:r>
          </a:p>
          <a:p>
            <a:pPr lvl="1" eaLnBrk="1" hangingPunct="1"/>
            <a:r>
              <a:rPr lang="en-US" sz="3200" smtClean="0"/>
              <a:t>Age</a:t>
            </a:r>
          </a:p>
          <a:p>
            <a:pPr lvl="1" eaLnBrk="1" hangingPunct="1"/>
            <a:r>
              <a:rPr lang="en-US" sz="3200" smtClean="0"/>
              <a:t>Congenital vs. Acquired</a:t>
            </a:r>
          </a:p>
          <a:p>
            <a:pPr lvl="1" eaLnBrk="1" hangingPunct="1"/>
            <a:r>
              <a:rPr lang="en-US" sz="3200" smtClean="0"/>
              <a:t>Characteristics of stridor</a:t>
            </a:r>
          </a:p>
          <a:p>
            <a:pPr lvl="1" eaLnBrk="1" hangingPunct="1"/>
            <a:r>
              <a:rPr lang="en-US" sz="3200" smtClean="0"/>
              <a:t>Clinical picture</a:t>
            </a:r>
            <a:endParaRPr lang="en-US" sz="3600" smtClean="0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85720" y="285728"/>
            <a:ext cx="86375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ASSESSMENT STRATEGIES</a:t>
            </a:r>
            <a:endParaRPr lang="en-US" sz="45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5425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Onset: acute, chronic, progressive</a:t>
            </a:r>
          </a:p>
          <a:p>
            <a:pPr eaLnBrk="1" hangingPunct="1"/>
            <a:r>
              <a:rPr lang="en-US" dirty="0" smtClean="0"/>
              <a:t>Prior respiratory  problems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NICU stay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Prior intubation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1375" y="1981200"/>
            <a:ext cx="4035425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GERD symptoms</a:t>
            </a:r>
          </a:p>
          <a:p>
            <a:pPr eaLnBrk="1" hangingPunct="1"/>
            <a:r>
              <a:rPr lang="en-US" dirty="0" smtClean="0"/>
              <a:t>Wheezing episodes</a:t>
            </a:r>
          </a:p>
          <a:p>
            <a:pPr eaLnBrk="1" hangingPunct="1"/>
            <a:r>
              <a:rPr lang="en-US" dirty="0" smtClean="0"/>
              <a:t>Feeding problems:</a:t>
            </a:r>
          </a:p>
          <a:p>
            <a:pPr lvl="1" eaLnBrk="1" hangingPunct="1"/>
            <a:r>
              <a:rPr lang="en-US" sz="2100" dirty="0" smtClean="0"/>
              <a:t>FTT, weight gain</a:t>
            </a:r>
          </a:p>
          <a:p>
            <a:pPr eaLnBrk="1" hangingPunct="1"/>
            <a:r>
              <a:rPr lang="en-US" dirty="0" smtClean="0"/>
              <a:t>Choking episodes</a:t>
            </a:r>
          </a:p>
          <a:p>
            <a:pPr eaLnBrk="1" hangingPunct="1"/>
            <a:r>
              <a:rPr lang="en-US" dirty="0" smtClean="0"/>
              <a:t>Acute events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/>
        </p:nvSpPr>
        <p:spPr bwMode="auto">
          <a:xfrm>
            <a:off x="357158" y="428604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rgbClr val="BD9A06"/>
                </a:solidFill>
              </a:rPr>
              <a:t>CLINICAL PICTURE: HISTORY</a:t>
            </a:r>
            <a:endParaRPr lang="en-US" sz="44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903413"/>
            <a:ext cx="8226425" cy="4497387"/>
          </a:xfrm>
        </p:spPr>
        <p:txBody>
          <a:bodyPr/>
          <a:lstStyle/>
          <a:p>
            <a:pPr eaLnBrk="1" hangingPunct="1"/>
            <a:r>
              <a:rPr lang="en-US" sz="3600" smtClean="0"/>
              <a:t>Acute Disease</a:t>
            </a:r>
          </a:p>
          <a:p>
            <a:pPr lvl="1" eaLnBrk="1" hangingPunct="1"/>
            <a:r>
              <a:rPr lang="en-US" sz="3200" smtClean="0"/>
              <a:t>Fever</a:t>
            </a:r>
          </a:p>
          <a:p>
            <a:pPr lvl="1" eaLnBrk="1" hangingPunct="1"/>
            <a:r>
              <a:rPr lang="en-US" sz="3200" smtClean="0"/>
              <a:t>Drooling (new onset)</a:t>
            </a:r>
          </a:p>
          <a:p>
            <a:pPr lvl="1" eaLnBrk="1" hangingPunct="1"/>
            <a:r>
              <a:rPr lang="en-US" sz="3200" smtClean="0"/>
              <a:t>Change in cry or voice </a:t>
            </a:r>
          </a:p>
          <a:p>
            <a:pPr lvl="1" eaLnBrk="1" hangingPunct="1"/>
            <a:r>
              <a:rPr lang="en-US" sz="3200" smtClean="0"/>
              <a:t>Decrease in oral intake</a:t>
            </a:r>
          </a:p>
          <a:p>
            <a:pPr lvl="1" eaLnBrk="1" hangingPunct="1"/>
            <a:r>
              <a:rPr lang="en-US" sz="3200" smtClean="0"/>
              <a:t>Body position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85720" y="214290"/>
            <a:ext cx="85963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BD9A06"/>
                </a:solidFill>
              </a:rPr>
              <a:t>CLINICAL PICTURE: ASSOCIATED SIGNS &amp; SYMPTOMS</a:t>
            </a:r>
            <a:endParaRPr lang="en-US" sz="33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Assess urgency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Is there acute distress?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Nasal flaring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Tachypnea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Cyanosis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Retractions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Tripod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Immediate action !</a:t>
            </a:r>
          </a:p>
        </p:txBody>
      </p:sp>
      <p:pic>
        <p:nvPicPr>
          <p:cNvPr id="538628" name="Picture 4" descr="AAO1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17496" r="20914"/>
          <a:stretch>
            <a:fillRect/>
          </a:stretch>
        </p:blipFill>
        <p:spPr bwMode="auto">
          <a:xfrm>
            <a:off x="6242050" y="1219200"/>
            <a:ext cx="2673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9" name="Picture 5" descr="subglottic fb"/>
          <p:cNvPicPr>
            <a:picLocks noChangeAspect="1" noChangeArrowheads="1"/>
          </p:cNvPicPr>
          <p:nvPr/>
        </p:nvPicPr>
        <p:blipFill>
          <a:blip r:embed="rId3"/>
          <a:srcRect l="1135" r="59090" b="2724"/>
          <a:stretch>
            <a:fillRect/>
          </a:stretch>
        </p:blipFill>
        <p:spPr bwMode="auto">
          <a:xfrm>
            <a:off x="6248400" y="4191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85800" y="350838"/>
            <a:ext cx="7772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INITIAL EVALUATION</a:t>
            </a:r>
            <a:endParaRPr lang="en-US" sz="45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parent hold child</a:t>
            </a:r>
          </a:p>
        </p:txBody>
      </p:sp>
      <p:pic>
        <p:nvPicPr>
          <p:cNvPr id="13315" name="Picture 4" descr="S001"/>
          <p:cNvPicPr>
            <a:picLocks noChangeAspect="1" noChangeArrowheads="1"/>
          </p:cNvPicPr>
          <p:nvPr/>
        </p:nvPicPr>
        <p:blipFill>
          <a:blip r:embed="rId2"/>
          <a:srcRect l="2632" t="2718" r="19440" b="5263"/>
          <a:stretch>
            <a:fillRect/>
          </a:stretch>
        </p:blipFill>
        <p:spPr bwMode="auto">
          <a:xfrm>
            <a:off x="2286000" y="2590800"/>
            <a:ext cx="449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85720" y="285728"/>
            <a:ext cx="86375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100" b="1" dirty="0" smtClean="0">
                <a:solidFill>
                  <a:srgbClr val="BD9A06"/>
                </a:solidFill>
              </a:rPr>
              <a:t>PHYSICAL EXAMINATION</a:t>
            </a:r>
            <a:endParaRPr lang="en-US" sz="41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o2ay\Desktop\CautionWetFl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659" y="1500174"/>
            <a:ext cx="18843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38125" y="120650"/>
            <a:ext cx="6548453" cy="1327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>
                <a:ea typeface="ＭＳ Ｐゴシック" charset="-128"/>
              </a:rPr>
              <a:t>PHYSICAL EXAMINATION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6886604" cy="14001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  <a:ea typeface="ＭＳ Ｐゴシック" charset="-128"/>
              </a:rPr>
              <a:t>DO NOT try to examine the throat in patient with </a:t>
            </a:r>
            <a:r>
              <a:rPr lang="en-US" sz="2400" b="1" u="sng" dirty="0" err="1" smtClean="0">
                <a:solidFill>
                  <a:srgbClr val="FF0000"/>
                </a:solidFill>
                <a:ea typeface="ＭＳ Ｐゴシック" charset="-128"/>
              </a:rPr>
              <a:t>stridor</a:t>
            </a:r>
            <a:r>
              <a:rPr lang="en-US" sz="2400" b="1" u="sng" dirty="0" smtClean="0">
                <a:solidFill>
                  <a:srgbClr val="FF0000"/>
                </a:solidFill>
                <a:ea typeface="ＭＳ Ｐゴシック" charset="-128"/>
              </a:rPr>
              <a:t> as this may induce </a:t>
            </a:r>
            <a:r>
              <a:rPr lang="en-US" sz="2400" b="1" u="sng" dirty="0" err="1" smtClean="0">
                <a:solidFill>
                  <a:srgbClr val="FF0000"/>
                </a:solidFill>
                <a:ea typeface="ＭＳ Ｐゴシック" charset="-128"/>
              </a:rPr>
              <a:t>laryngospasm</a:t>
            </a:r>
            <a:r>
              <a:rPr lang="en-US" sz="2400" b="1" u="sng" dirty="0" smtClean="0">
                <a:solidFill>
                  <a:srgbClr val="FF0000"/>
                </a:solidFill>
                <a:ea typeface="ＭＳ Ｐゴシック" charset="-128"/>
              </a:rPr>
              <a:t> and total airway obstruction.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62000" y="365760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Perpetua" pitchFamily="18" charset="0"/>
            </a:endParaRPr>
          </a:p>
          <a:p>
            <a:endParaRPr lang="en-US">
              <a:latin typeface="Perpetua" pitchFamily="18" charset="0"/>
            </a:endParaRPr>
          </a:p>
          <a:p>
            <a:endParaRPr lang="en-US">
              <a:latin typeface="Perpetua" pitchFamily="18" charset="0"/>
            </a:endParaRPr>
          </a:p>
          <a:p>
            <a:endParaRPr lang="en-US">
              <a:latin typeface="Perpetua" pitchFamily="18" charset="0"/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838200" y="3581400"/>
            <a:ext cx="64484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Perpetua" pitchFamily="18" charset="0"/>
              </a:rPr>
              <a:t>Signs of </a:t>
            </a:r>
            <a:r>
              <a:rPr lang="en-US" sz="2400" dirty="0">
                <a:latin typeface="Perpetua" pitchFamily="18" charset="0"/>
              </a:rPr>
              <a:t>distress or </a:t>
            </a:r>
            <a:r>
              <a:rPr lang="en-US" sz="2400" dirty="0" smtClean="0">
                <a:latin typeface="Perpetua" pitchFamily="18" charset="0"/>
              </a:rPr>
              <a:t>cyanosis, </a:t>
            </a:r>
            <a:r>
              <a:rPr lang="en-US" sz="2400" dirty="0">
                <a:latin typeface="Perpetua" pitchFamily="18" charset="0"/>
              </a:rPr>
              <a:t>use of accessory muscles of respiration, nasal flaring, level of consciousness, and responsiveness</a:t>
            </a:r>
            <a:r>
              <a:rPr lang="en-US" sz="2400" dirty="0" smtClean="0">
                <a:latin typeface="Perpetua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u="sng" dirty="0" smtClean="0">
                <a:latin typeface="Perpetua" pitchFamily="18" charset="0"/>
              </a:rPr>
              <a:t>Vital signs</a:t>
            </a:r>
          </a:p>
          <a:p>
            <a:pPr algn="just">
              <a:buFont typeface="Arial" pitchFamily="34" charset="0"/>
              <a:buChar char="•"/>
            </a:pPr>
            <a:endParaRPr lang="en-US" sz="2400" b="1" u="sng" dirty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Perpetua" pitchFamily="18" charset="0"/>
              </a:rPr>
              <a:t>Routine </a:t>
            </a:r>
            <a:r>
              <a:rPr lang="en-US" sz="2400" dirty="0">
                <a:latin typeface="Perpetua" pitchFamily="18" charset="0"/>
              </a:rPr>
              <a:t>full examination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070850" cy="38322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Mirror for nasal airflow (</a:t>
            </a:r>
            <a:r>
              <a:rPr lang="en-US" dirty="0" err="1" smtClean="0"/>
              <a:t>stertor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stridor</a:t>
            </a:r>
            <a:r>
              <a:rPr lang="en-US" dirty="0" smtClean="0"/>
              <a:t>)</a:t>
            </a:r>
          </a:p>
          <a:p>
            <a:pPr eaLnBrk="1" hangingPunct="1">
              <a:buFont typeface="Webdings" charset="2"/>
              <a:buNone/>
            </a:pPr>
            <a:endParaRPr lang="en-US" dirty="0" smtClean="0"/>
          </a:p>
        </p:txBody>
      </p:sp>
      <p:pic>
        <p:nvPicPr>
          <p:cNvPr id="14339" name="Picture 4" descr="S004"/>
          <p:cNvPicPr>
            <a:picLocks noChangeAspect="1" noChangeArrowheads="1"/>
          </p:cNvPicPr>
          <p:nvPr/>
        </p:nvPicPr>
        <p:blipFill>
          <a:blip r:embed="rId2"/>
          <a:srcRect l="17500" r="20000"/>
          <a:stretch>
            <a:fillRect/>
          </a:stretch>
        </p:blipFill>
        <p:spPr bwMode="auto">
          <a:xfrm>
            <a:off x="5100638" y="2895600"/>
            <a:ext cx="3284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Mirror nasal airflow"/>
          <p:cNvPicPr>
            <a:picLocks noChangeAspect="1" noChangeArrowheads="1"/>
          </p:cNvPicPr>
          <p:nvPr/>
        </p:nvPicPr>
        <p:blipFill>
          <a:blip r:embed="rId3"/>
          <a:srcRect l="6883" t="5951" b="19652"/>
          <a:stretch>
            <a:fillRect/>
          </a:stretch>
        </p:blipFill>
        <p:spPr bwMode="auto">
          <a:xfrm>
            <a:off x="1143000" y="2819400"/>
            <a:ext cx="302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00034" y="428604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100" b="1" dirty="0" smtClean="0">
                <a:solidFill>
                  <a:srgbClr val="BD9A06"/>
                </a:solidFill>
              </a:rPr>
              <a:t>PHYSICAL EXAMINATION</a:t>
            </a:r>
            <a:endParaRPr lang="en-US" sz="41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504827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ea typeface="ＭＳ Ｐゴシック" charset="-128"/>
              </a:rPr>
              <a:t>An abnormal, high-pitched sound produced by turbulent airflow through a partially obstructed airway at the level of the </a:t>
            </a:r>
            <a:r>
              <a:rPr lang="en-US" sz="3600" u="sng" dirty="0" err="1" smtClean="0">
                <a:ea typeface="ＭＳ Ｐゴシック" charset="-128"/>
              </a:rPr>
              <a:t>supraglottis</a:t>
            </a:r>
            <a:r>
              <a:rPr lang="en-US" sz="3600" dirty="0" smtClean="0">
                <a:ea typeface="ＭＳ Ｐゴシック" charset="-128"/>
              </a:rPr>
              <a:t>, </a:t>
            </a:r>
            <a:r>
              <a:rPr lang="en-US" sz="3600" u="sng" dirty="0" smtClean="0">
                <a:ea typeface="ＭＳ Ｐゴシック" charset="-128"/>
              </a:rPr>
              <a:t>glottis</a:t>
            </a:r>
            <a:r>
              <a:rPr lang="en-US" sz="3600" dirty="0" smtClean="0">
                <a:ea typeface="ＭＳ Ｐゴシック" charset="-128"/>
              </a:rPr>
              <a:t>, </a:t>
            </a:r>
            <a:r>
              <a:rPr lang="en-US" sz="3600" u="sng" dirty="0" err="1" smtClean="0">
                <a:ea typeface="ＭＳ Ｐゴシック" charset="-128"/>
              </a:rPr>
              <a:t>subglottis</a:t>
            </a:r>
            <a:r>
              <a:rPr lang="en-US" sz="3600" dirty="0" smtClean="0">
                <a:ea typeface="ＭＳ Ｐゴシック" charset="-128"/>
              </a:rPr>
              <a:t>, and/or </a:t>
            </a:r>
            <a:r>
              <a:rPr lang="en-US" sz="3600" u="sng" dirty="0" smtClean="0">
                <a:ea typeface="ＭＳ Ｐゴシック" charset="-128"/>
              </a:rPr>
              <a:t>trachea</a:t>
            </a:r>
            <a:r>
              <a:rPr lang="en-US" sz="3600" dirty="0" smtClean="0">
                <a:ea typeface="ＭＳ Ｐゴシック" charset="-128"/>
              </a:rPr>
              <a:t>.</a:t>
            </a:r>
            <a:br>
              <a:rPr lang="en-US" sz="3600" dirty="0" smtClean="0">
                <a:ea typeface="ＭＳ Ｐゴシック" charset="-128"/>
              </a:rPr>
            </a:br>
            <a:endParaRPr lang="en-US" sz="3600" dirty="0" smtClean="0">
              <a:ea typeface="ＭＳ Ｐゴシック" charset="-128"/>
            </a:endParaRPr>
          </a:p>
          <a:p>
            <a:r>
              <a:rPr lang="en-US" sz="3600" dirty="0" err="1" smtClean="0">
                <a:ea typeface="ＭＳ Ｐゴシック" charset="-128"/>
              </a:rPr>
              <a:t>Stridor</a:t>
            </a:r>
            <a:r>
              <a:rPr lang="en-US" sz="3600" dirty="0" smtClean="0">
                <a:ea typeface="ＭＳ Ｐゴシック" charset="-128"/>
              </a:rPr>
              <a:t> is a symptom, </a:t>
            </a:r>
            <a:r>
              <a:rPr lang="en-US" sz="3600" b="1" u="sng" dirty="0" smtClean="0">
                <a:solidFill>
                  <a:srgbClr val="FF0000"/>
                </a:solidFill>
                <a:ea typeface="ＭＳ Ｐゴシック" charset="-128"/>
              </a:rPr>
              <a:t>not a diagnosis </a:t>
            </a:r>
            <a:r>
              <a:rPr lang="en-US" sz="3600" dirty="0" smtClean="0">
                <a:ea typeface="ＭＳ Ｐゴシック" charset="-128"/>
              </a:rPr>
              <a:t>or disease, and the underlying cause must be determined.</a:t>
            </a:r>
          </a:p>
          <a:p>
            <a:endParaRPr lang="en-US" sz="3400" dirty="0" smtClean="0"/>
          </a:p>
          <a:p>
            <a:pPr eaLnBrk="1" hangingPunct="1"/>
            <a:r>
              <a:rPr lang="en-US" sz="3400" dirty="0" smtClean="0"/>
              <a:t>Implies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b="1" i="1" dirty="0" smtClean="0">
                <a:solidFill>
                  <a:srgbClr val="FF0000"/>
                </a:solidFill>
              </a:rPr>
              <a:t>partial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airway obstruction</a:t>
            </a:r>
          </a:p>
          <a:p>
            <a:pPr eaLnBrk="1" hangingPunct="1">
              <a:buFont typeface="Webdings" charset="2"/>
              <a:buNone/>
            </a:pPr>
            <a:endParaRPr lang="en-US" sz="3400" dirty="0" smtClean="0"/>
          </a:p>
          <a:p>
            <a:r>
              <a:rPr lang="en-US" sz="3600" dirty="0" smtClean="0">
                <a:ea typeface="ＭＳ Ｐゴシック" charset="-128"/>
              </a:rPr>
              <a:t>Should be differentiated from</a:t>
            </a:r>
            <a:r>
              <a:rPr lang="en-US" sz="36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a typeface="ＭＳ Ｐゴシック" charset="-128"/>
              </a:rPr>
              <a:t>stertor</a:t>
            </a:r>
            <a:r>
              <a:rPr lang="en-US" sz="3600" dirty="0" smtClean="0">
                <a:ea typeface="ＭＳ Ｐゴシック" charset="-128"/>
              </a:rPr>
              <a:t>, which is a lower-pitched, snoring-type sound generated at the level of the </a:t>
            </a:r>
            <a:r>
              <a:rPr lang="en-US" sz="3600" dirty="0" err="1" smtClean="0">
                <a:ea typeface="ＭＳ Ｐゴシック" charset="-128"/>
              </a:rPr>
              <a:t>nasopharynx</a:t>
            </a:r>
            <a:r>
              <a:rPr lang="en-US" sz="3600" dirty="0" smtClean="0">
                <a:ea typeface="ＭＳ Ｐゴシック" charset="-128"/>
              </a:rPr>
              <a:t>, </a:t>
            </a:r>
            <a:r>
              <a:rPr lang="en-US" sz="3600" dirty="0" err="1" smtClean="0">
                <a:ea typeface="ＭＳ Ｐゴシック" charset="-128"/>
              </a:rPr>
              <a:t>oropharynx</a:t>
            </a:r>
            <a:r>
              <a:rPr lang="en-US" sz="3600" dirty="0" smtClean="0">
                <a:ea typeface="ＭＳ Ｐゴシック" charset="-128"/>
              </a:rPr>
              <a:t>, and, occasionally, </a:t>
            </a:r>
            <a:r>
              <a:rPr lang="en-US" sz="3600" dirty="0" err="1" smtClean="0">
                <a:ea typeface="ＭＳ Ｐゴシック" charset="-128"/>
              </a:rPr>
              <a:t>supraglottis</a:t>
            </a:r>
            <a:r>
              <a:rPr lang="en-US" sz="3600" dirty="0" smtClean="0">
                <a:ea typeface="ＭＳ Ｐゴシック" charset="-128"/>
              </a:rPr>
              <a:t>.</a:t>
            </a:r>
            <a:endParaRPr lang="en-US" sz="3400" dirty="0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74638" y="533400"/>
            <a:ext cx="85963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5500">
                <a:solidFill>
                  <a:srgbClr val="BD9A06"/>
                </a:solidFill>
              </a:rPr>
              <a:t>Stridor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“Headless” stethoscope</a:t>
            </a:r>
          </a:p>
        </p:txBody>
      </p:sp>
      <p:pic>
        <p:nvPicPr>
          <p:cNvPr id="232452" name="Picture 4" descr="S005"/>
          <p:cNvPicPr>
            <a:picLocks noChangeAspect="1" noChangeArrowheads="1"/>
          </p:cNvPicPr>
          <p:nvPr/>
        </p:nvPicPr>
        <p:blipFill>
          <a:blip r:embed="rId2"/>
          <a:srcRect r="9091"/>
          <a:stretch>
            <a:fillRect/>
          </a:stretch>
        </p:blipFill>
        <p:spPr bwMode="auto">
          <a:xfrm>
            <a:off x="1447800" y="3581400"/>
            <a:ext cx="3657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 descr="S007"/>
          <p:cNvPicPr>
            <a:picLocks noChangeAspect="1" noChangeArrowheads="1"/>
          </p:cNvPicPr>
          <p:nvPr/>
        </p:nvPicPr>
        <p:blipFill>
          <a:blip r:embed="rId3"/>
          <a:srcRect l="17302" r="20332" b="12962"/>
          <a:stretch>
            <a:fillRect/>
          </a:stretch>
        </p:blipFill>
        <p:spPr bwMode="auto">
          <a:xfrm>
            <a:off x="5638800" y="3505200"/>
            <a:ext cx="3048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643042" y="357166"/>
            <a:ext cx="66016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BD9A06"/>
                </a:solidFill>
              </a:rPr>
              <a:t>PHYSICAL EXAMINATION</a:t>
            </a:r>
            <a:endParaRPr lang="en-US" sz="44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Positional changes</a:t>
            </a:r>
          </a:p>
        </p:txBody>
      </p:sp>
      <p:pic>
        <p:nvPicPr>
          <p:cNvPr id="16387" name="Picture 4" descr="S011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2777" r="2777"/>
          <a:stretch>
            <a:fillRect/>
          </a:stretch>
        </p:blipFill>
        <p:spPr bwMode="auto">
          <a:xfrm>
            <a:off x="4992254" y="2514600"/>
            <a:ext cx="3923146" cy="27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ositional Stridor"/>
          <p:cNvPicPr>
            <a:picLocks noChangeAspect="1" noChangeArrowheads="1"/>
          </p:cNvPicPr>
          <p:nvPr/>
        </p:nvPicPr>
        <p:blipFill>
          <a:blip r:embed="rId3"/>
          <a:srcRect l="12506" t="5431" r="15228" b="13101"/>
          <a:stretch>
            <a:fillRect/>
          </a:stretch>
        </p:blipFill>
        <p:spPr bwMode="auto">
          <a:xfrm>
            <a:off x="785786" y="2571744"/>
            <a:ext cx="3962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643042" y="357166"/>
            <a:ext cx="66016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BD9A06"/>
                </a:solidFill>
              </a:rPr>
              <a:t>PHYSICAL EXAMINATION</a:t>
            </a:r>
            <a:endParaRPr lang="en-US" sz="44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hlink"/>
                </a:solidFill>
              </a:rPr>
              <a:t>ASSESSMENT OF SEVERITY OF STRIDOR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b="1" i="1" dirty="0">
                <a:solidFill>
                  <a:schemeClr val="hlink"/>
                </a:solidFill>
              </a:rPr>
              <a:t>Timing :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The prominent phase of respiratory noise should be </a:t>
            </a:r>
            <a:r>
              <a:rPr lang="en-US" sz="2000" dirty="0" err="1"/>
              <a:t>inspiratory</a:t>
            </a:r>
            <a:r>
              <a:rPr lang="en-US" sz="2000" dirty="0"/>
              <a:t>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 Expiratory </a:t>
            </a:r>
            <a:r>
              <a:rPr lang="en-US" sz="2000" dirty="0" err="1"/>
              <a:t>stridor</a:t>
            </a:r>
            <a:r>
              <a:rPr lang="en-US" sz="2000" dirty="0"/>
              <a:t> ----- more </a:t>
            </a:r>
            <a:r>
              <a:rPr lang="en-US" sz="2000" dirty="0" smtClean="0"/>
              <a:t>severe, </a:t>
            </a:r>
            <a:r>
              <a:rPr lang="en-US" sz="2000" dirty="0"/>
              <a:t>or </a:t>
            </a:r>
            <a:r>
              <a:rPr lang="en-US" sz="2000" dirty="0" err="1"/>
              <a:t>intrathoracic</a:t>
            </a:r>
            <a:r>
              <a:rPr lang="en-US" sz="2000" dirty="0"/>
              <a:t> obstruction </a:t>
            </a:r>
            <a:endParaRPr lang="en-US" sz="2000" dirty="0" smtClean="0"/>
          </a:p>
          <a:p>
            <a:pPr lvl="1" algn="l" rtl="0">
              <a:lnSpc>
                <a:spcPct val="90000"/>
              </a:lnSpc>
            </a:pPr>
            <a:endParaRPr lang="en-US" sz="2000" dirty="0" smtClean="0"/>
          </a:p>
          <a:p>
            <a:pPr lvl="1" algn="l" rtl="0">
              <a:lnSpc>
                <a:spcPct val="90000"/>
              </a:lnSpc>
            </a:pPr>
            <a:endParaRPr lang="en-US" sz="2000" dirty="0"/>
          </a:p>
          <a:p>
            <a:pPr algn="l" rtl="0">
              <a:lnSpc>
                <a:spcPct val="90000"/>
              </a:lnSpc>
            </a:pPr>
            <a:r>
              <a:rPr lang="en-US" sz="2400" b="1" i="1" dirty="0">
                <a:solidFill>
                  <a:schemeClr val="hlink"/>
                </a:solidFill>
              </a:rPr>
              <a:t>Work of breathing :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Increased RR </a:t>
            </a:r>
            <a:r>
              <a:rPr lang="en-US" sz="2000" dirty="0" smtClean="0"/>
              <a:t> </a:t>
            </a:r>
            <a:endParaRPr lang="en-US" sz="2000" dirty="0"/>
          </a:p>
          <a:p>
            <a:pPr lvl="1" algn="l" rtl="0">
              <a:lnSpc>
                <a:spcPct val="90000"/>
              </a:lnSpc>
            </a:pPr>
            <a:r>
              <a:rPr lang="en-US" sz="2000" dirty="0" err="1"/>
              <a:t>Sternal</a:t>
            </a:r>
            <a:r>
              <a:rPr lang="en-US" sz="2000" dirty="0"/>
              <a:t>  ( supra – sub ) recession  </a:t>
            </a:r>
            <a:br>
              <a:rPr lang="en-US" sz="2000" dirty="0"/>
            </a:br>
            <a:r>
              <a:rPr lang="en-US" sz="2000" dirty="0"/>
              <a:t>                                                            </a:t>
            </a:r>
          </a:p>
          <a:p>
            <a:pPr lvl="2" algn="l" rtl="0">
              <a:lnSpc>
                <a:spcPct val="90000"/>
              </a:lnSpc>
            </a:pPr>
            <a:endParaRPr lang="en-US" sz="1800" dirty="0"/>
          </a:p>
          <a:p>
            <a:pPr lvl="2" algn="l" rtl="0">
              <a:lnSpc>
                <a:spcPct val="90000"/>
              </a:lnSpc>
            </a:pPr>
            <a:endParaRPr lang="en-US" sz="1800" dirty="0"/>
          </a:p>
          <a:p>
            <a:pPr lvl="2" algn="l" rtl="0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chemeClr val="hlink"/>
                </a:solidFill>
              </a:rPr>
              <a:t>How effective is the breathing 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Chest expansion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Breath sounds for air entry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chemeClr val="hlink"/>
                </a:solidFill>
              </a:rPr>
              <a:t>Is there adequate oxygenation 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 HR increased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Pallor , cyanosis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O2 saturation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Activity level 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hlink"/>
                </a:solidFill>
              </a:rPr>
              <a:t>WORRYING SIGNS IN CHILDREN WITH STRIDOR</a:t>
            </a:r>
            <a:endParaRPr lang="en-US" sz="3600" b="1" dirty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b="1" dirty="0"/>
              <a:t>High fever or signs of toxicity 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Rapid onset 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Drooling &amp; </a:t>
            </a:r>
            <a:r>
              <a:rPr lang="en-US" b="1" dirty="0" err="1"/>
              <a:t>dysphagia</a:t>
            </a:r>
            <a:r>
              <a:rPr lang="en-US" b="1" dirty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Muffled voice &amp; quiet </a:t>
            </a:r>
            <a:r>
              <a:rPr lang="en-US" b="1" dirty="0" err="1"/>
              <a:t>stridor</a:t>
            </a:r>
            <a:r>
              <a:rPr lang="en-US" b="1" dirty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b="1" dirty="0" err="1"/>
              <a:t>Angioedema</a:t>
            </a:r>
            <a:r>
              <a:rPr lang="en-US" b="1" dirty="0"/>
              <a:t> </a:t>
            </a:r>
            <a:endParaRPr lang="ar-KW" b="1" dirty="0"/>
          </a:p>
          <a:p>
            <a:pPr algn="l" rtl="0">
              <a:lnSpc>
                <a:spcPct val="90000"/>
              </a:lnSpc>
            </a:pPr>
            <a:r>
              <a:rPr lang="en-US" b="1" dirty="0"/>
              <a:t>Age less than 4 </a:t>
            </a:r>
            <a:r>
              <a:rPr lang="en-US" b="1" dirty="0" err="1"/>
              <a:t>mths</a:t>
            </a:r>
            <a:r>
              <a:rPr lang="en-US" b="1" dirty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Skin cavernous </a:t>
            </a:r>
            <a:r>
              <a:rPr lang="en-US" b="1" dirty="0" err="1"/>
              <a:t>hemangioma</a:t>
            </a:r>
            <a:r>
              <a:rPr lang="en-US" b="1" dirty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b="1" dirty="0"/>
              <a:t>Previous ventilation as a neonate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5425" cy="4114800"/>
          </a:xfrm>
        </p:spPr>
        <p:txBody>
          <a:bodyPr/>
          <a:lstStyle/>
          <a:p>
            <a:pPr eaLnBrk="1" hangingPunct="1"/>
            <a:r>
              <a:rPr lang="en-US" sz="2900" smtClean="0"/>
              <a:t>Gold standard of office evaluation</a:t>
            </a:r>
            <a:endParaRPr lang="en-US" sz="2500" smtClean="0"/>
          </a:p>
          <a:p>
            <a:pPr lvl="1" eaLnBrk="1" hangingPunct="1"/>
            <a:r>
              <a:rPr lang="en-US" sz="2600" smtClean="0"/>
              <a:t>Dynamic assessment</a:t>
            </a:r>
          </a:p>
          <a:p>
            <a:pPr lvl="1" eaLnBrk="1" hangingPunct="1"/>
            <a:r>
              <a:rPr lang="en-US" sz="2600" smtClean="0"/>
              <a:t>Easy to do</a:t>
            </a:r>
          </a:p>
          <a:p>
            <a:pPr lvl="1" eaLnBrk="1" hangingPunct="1"/>
            <a:r>
              <a:rPr lang="en-US" sz="2600" smtClean="0"/>
              <a:t>Minimal morbidity</a:t>
            </a:r>
          </a:p>
          <a:p>
            <a:pPr lvl="1" eaLnBrk="1" hangingPunct="1"/>
            <a:r>
              <a:rPr lang="en-US" sz="2600" smtClean="0"/>
              <a:t>Well tolerated</a:t>
            </a:r>
          </a:p>
          <a:p>
            <a:pPr lvl="1" eaLnBrk="1" hangingPunct="1">
              <a:buFont typeface="Wingdings 3" charset="2"/>
              <a:buNone/>
            </a:pPr>
            <a:endParaRPr lang="en-US" sz="2000" smtClean="0"/>
          </a:p>
        </p:txBody>
      </p:sp>
      <p:pic>
        <p:nvPicPr>
          <p:cNvPr id="17411" name="Picture 4" descr="S020"/>
          <p:cNvPicPr>
            <a:picLocks noChangeAspect="1" noChangeArrowheads="1"/>
          </p:cNvPicPr>
          <p:nvPr/>
        </p:nvPicPr>
        <p:blipFill>
          <a:blip r:embed="rId2"/>
          <a:srcRect l="2222" t="4221" r="4445" b="2290"/>
          <a:stretch>
            <a:fillRect/>
          </a:stretch>
        </p:blipFill>
        <p:spPr bwMode="auto">
          <a:xfrm>
            <a:off x="4648200" y="2057400"/>
            <a:ext cx="419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4000" y="501650"/>
            <a:ext cx="86375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en-US" sz="4100">
                <a:solidFill>
                  <a:srgbClr val="BD9A05"/>
                </a:solidFill>
              </a:rPr>
              <a:t> Pediatric Flexible Nasolaryngoscopy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428596" y="1676400"/>
            <a:ext cx="8286808" cy="49673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900" b="1" dirty="0" smtClean="0"/>
              <a:t>DISADVANTAGES: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VC mobility often difficult to assess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Especially neonates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Excess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Poor view of </a:t>
            </a:r>
            <a:r>
              <a:rPr lang="en-US" sz="2500" dirty="0" err="1" smtClean="0"/>
              <a:t>subglottis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Easily misinterpreted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Interpretation of </a:t>
            </a:r>
            <a:r>
              <a:rPr lang="en-US" sz="2500" dirty="0" err="1" smtClean="0"/>
              <a:t>erythema</a:t>
            </a:r>
            <a:r>
              <a:rPr lang="en-US" sz="2500" dirty="0" smtClean="0"/>
              <a:t> difficult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Overhanging epiglottis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Must be careful with local anesthesia in neurologically impaired child</a:t>
            </a:r>
            <a:endParaRPr lang="en-US" dirty="0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85720" y="0"/>
            <a:ext cx="86375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100" dirty="0">
                <a:solidFill>
                  <a:srgbClr val="BD9A06"/>
                </a:solidFill>
              </a:rPr>
              <a:t> </a:t>
            </a:r>
            <a:r>
              <a:rPr lang="en-US" sz="4100" b="1" dirty="0" smtClean="0">
                <a:solidFill>
                  <a:srgbClr val="BD9A06"/>
                </a:solidFill>
              </a:rPr>
              <a:t>PEDIATRIC FLEXIBLE NASOLARYNGOSCOPY</a:t>
            </a:r>
            <a:endParaRPr lang="en-US" sz="41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Indications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To establish diagnosis or evaluate for synchronous lesions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Severe or progressive </a:t>
            </a:r>
            <a:r>
              <a:rPr lang="en-US" dirty="0" err="1" smtClean="0"/>
              <a:t>stridor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Cyanosis or apnea concerns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Radiologic abnormalities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Parental or physician anxiety</a:t>
            </a:r>
          </a:p>
          <a:p>
            <a:pPr lvl="1" eaLnBrk="1" hangingPunct="1">
              <a:lnSpc>
                <a:spcPct val="80000"/>
              </a:lnSpc>
              <a:buFont typeface="Wingdings 3" charset="2"/>
              <a:buNone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Wingdings 3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Anesthesiologist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Critical to success of operative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Comfort zone with sharing of the airway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Spontaneous ventilation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357166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100" dirty="0">
                <a:solidFill>
                  <a:srgbClr val="BD9A06"/>
                </a:solidFill>
              </a:rPr>
              <a:t>	</a:t>
            </a:r>
            <a:r>
              <a:rPr lang="en-US" sz="4100" b="1" dirty="0" smtClean="0">
                <a:solidFill>
                  <a:srgbClr val="BD9A06"/>
                </a:solidFill>
              </a:rPr>
              <a:t>OPERATIVE ENDOSCOPY</a:t>
            </a:r>
            <a:endParaRPr lang="en-US" sz="41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034"/>
          <p:cNvPicPr>
            <a:picLocks noChangeAspect="1" noChangeArrowheads="1"/>
          </p:cNvPicPr>
          <p:nvPr/>
        </p:nvPicPr>
        <p:blipFill>
          <a:blip r:embed="rId2"/>
          <a:srcRect l="3317" t="3870" r="3801" b="519"/>
          <a:stretch>
            <a:fillRect/>
          </a:stretch>
        </p:blipFill>
        <p:spPr bwMode="auto">
          <a:xfrm>
            <a:off x="228600" y="1981200"/>
            <a:ext cx="27432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S036"/>
          <p:cNvPicPr>
            <a:picLocks noChangeAspect="1" noChangeArrowheads="1"/>
          </p:cNvPicPr>
          <p:nvPr/>
        </p:nvPicPr>
        <p:blipFill>
          <a:blip r:embed="rId3"/>
          <a:srcRect r="10345" b="6996"/>
          <a:stretch>
            <a:fillRect/>
          </a:stretch>
        </p:blipFill>
        <p:spPr bwMode="auto">
          <a:xfrm>
            <a:off x="3124200" y="1981200"/>
            <a:ext cx="2743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S037"/>
          <p:cNvPicPr>
            <a:picLocks noChangeAspect="1" noChangeArrowheads="1"/>
          </p:cNvPicPr>
          <p:nvPr/>
        </p:nvPicPr>
        <p:blipFill>
          <a:blip r:embed="rId4"/>
          <a:srcRect l="2394" r="4221" b="6099"/>
          <a:stretch>
            <a:fillRect/>
          </a:stretch>
        </p:blipFill>
        <p:spPr bwMode="auto">
          <a:xfrm>
            <a:off x="6019800" y="1828800"/>
            <a:ext cx="2971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S038"/>
          <p:cNvPicPr>
            <a:picLocks noChangeAspect="1" noChangeArrowheads="1"/>
          </p:cNvPicPr>
          <p:nvPr/>
        </p:nvPicPr>
        <p:blipFill>
          <a:blip r:embed="rId5"/>
          <a:srcRect r="6105" b="6134"/>
          <a:stretch>
            <a:fillRect/>
          </a:stretch>
        </p:blipFill>
        <p:spPr bwMode="auto">
          <a:xfrm>
            <a:off x="1828800" y="41910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A012"/>
          <p:cNvPicPr>
            <a:picLocks noChangeAspect="1" noChangeArrowheads="1"/>
          </p:cNvPicPr>
          <p:nvPr/>
        </p:nvPicPr>
        <p:blipFill>
          <a:blip r:embed="rId6"/>
          <a:srcRect r="5882"/>
          <a:stretch>
            <a:fillRect/>
          </a:stretch>
        </p:blipFill>
        <p:spPr bwMode="auto">
          <a:xfrm>
            <a:off x="5181600" y="4191000"/>
            <a:ext cx="2819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785786" y="285728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100" b="1" dirty="0" smtClean="0">
                <a:solidFill>
                  <a:srgbClr val="BD9A06"/>
                </a:solidFill>
              </a:rPr>
              <a:t> </a:t>
            </a:r>
            <a:r>
              <a:rPr lang="en-US" sz="4900" b="1" dirty="0" smtClean="0">
                <a:solidFill>
                  <a:srgbClr val="BD9A06"/>
                </a:solidFill>
              </a:rPr>
              <a:t>ENDOSCOPY TECHNIQUE</a:t>
            </a:r>
            <a:endParaRPr lang="en-US" sz="49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INVESTIGATIONS: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6143668" cy="5286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LABORATORY STUDIES: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b="1" u="sng" dirty="0" smtClean="0">
                <a:ea typeface="ＭＳ Ｐゴシック" charset="-128"/>
              </a:rPr>
              <a:t>Generally, no investigations are required for mild </a:t>
            </a:r>
            <a:r>
              <a:rPr lang="en-US" b="1" u="sng" dirty="0" err="1" smtClean="0">
                <a:ea typeface="ＭＳ Ｐゴシック" charset="-128"/>
              </a:rPr>
              <a:t>stridor</a:t>
            </a:r>
            <a:endParaRPr lang="en-US" b="1" u="sng" dirty="0" smtClean="0">
              <a:ea typeface="ＭＳ Ｐゴシック" charset="-128"/>
            </a:endParaRPr>
          </a:p>
          <a:p>
            <a:endParaRPr lang="en-US" b="1" dirty="0" smtClean="0">
              <a:solidFill>
                <a:schemeClr val="accent1"/>
              </a:solidFill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On initial evaluation, pulse </a:t>
            </a:r>
            <a:r>
              <a:rPr lang="en-US" b="1" dirty="0" err="1" smtClean="0">
                <a:ea typeface="ＭＳ Ｐゴシック" charset="-128"/>
              </a:rPr>
              <a:t>oximetry</a:t>
            </a:r>
            <a:r>
              <a:rPr lang="en-US" b="1" dirty="0" smtClean="0">
                <a:ea typeface="ＭＳ Ｐゴシック" charset="-128"/>
              </a:rPr>
              <a:t> may be useful to determine the extent and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severity of the </a:t>
            </a:r>
            <a:r>
              <a:rPr lang="en-US" b="1" dirty="0" err="1" smtClean="0">
                <a:solidFill>
                  <a:srgbClr val="00B050"/>
                </a:solidFill>
                <a:ea typeface="ＭＳ Ｐゴシック" charset="-128"/>
              </a:rPr>
              <a:t>stridor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and respiratory compromise.</a:t>
            </a:r>
          </a:p>
          <a:p>
            <a:endParaRPr lang="en-US" b="1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For moderate-to-severe cases, arterial blood gas may be needed.</a:t>
            </a:r>
          </a:p>
          <a:p>
            <a:endParaRPr lang="en-US" b="1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Other laboratory evaluations may be performed as dictated by the clinical situation.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804" y="2143116"/>
            <a:ext cx="28641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INVESTIGATIONS: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6143668" cy="54292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IMAGING STUDIES: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b="1" dirty="0" err="1" smtClean="0">
                <a:ea typeface="ＭＳ Ｐゴシック" charset="-128"/>
              </a:rPr>
              <a:t>Xray</a:t>
            </a:r>
            <a:r>
              <a:rPr lang="en-US" b="1" dirty="0" smtClean="0">
                <a:ea typeface="ＭＳ Ｐゴシック" charset="-128"/>
              </a:rPr>
              <a:t> neck are chest: Useful to evaluate the airway and lungs.</a:t>
            </a:r>
          </a:p>
          <a:p>
            <a:endParaRPr lang="en-US" b="1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Barium </a:t>
            </a:r>
            <a:r>
              <a:rPr lang="en-US" b="1" dirty="0" err="1" smtClean="0">
                <a:ea typeface="ＭＳ Ｐゴシック" charset="-128"/>
              </a:rPr>
              <a:t>esophagram</a:t>
            </a:r>
            <a:r>
              <a:rPr lang="en-US" b="1" dirty="0" smtClean="0">
                <a:ea typeface="ＭＳ Ｐゴシック" charset="-128"/>
              </a:rPr>
              <a:t> may be performed if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vascular compression, </a:t>
            </a:r>
            <a:r>
              <a:rPr lang="en-US" b="1" dirty="0" err="1" smtClean="0">
                <a:solidFill>
                  <a:srgbClr val="00B050"/>
                </a:solidFill>
                <a:ea typeface="ＭＳ Ｐゴシック" charset="-128"/>
              </a:rPr>
              <a:t>tracheoesophageal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 fistula, GER, or neurological dysfunction </a:t>
            </a:r>
            <a:r>
              <a:rPr lang="en-US" b="1" dirty="0" smtClean="0">
                <a:ea typeface="ＭＳ Ｐゴシック" charset="-128"/>
              </a:rPr>
              <a:t>is suspected.</a:t>
            </a:r>
          </a:p>
          <a:p>
            <a:endParaRPr lang="en-US" b="1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Contrast-enhanced CT scanning can demonstrate </a:t>
            </a:r>
            <a:r>
              <a:rPr lang="en-US" b="1" dirty="0" err="1" smtClean="0">
                <a:solidFill>
                  <a:srgbClr val="00B050"/>
                </a:solidFill>
                <a:ea typeface="ＭＳ Ｐゴシック" charset="-128"/>
              </a:rPr>
              <a:t>mediastinal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 masses </a:t>
            </a:r>
            <a:r>
              <a:rPr lang="en-US" b="1" dirty="0" smtClean="0">
                <a:ea typeface="ＭＳ Ｐゴシック" charset="-128"/>
              </a:rPr>
              <a:t>or aberrant vessels.</a:t>
            </a:r>
          </a:p>
          <a:p>
            <a:endParaRPr lang="en-US" b="1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An MRI may be helpful in delineating lesions of the upper airway and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vascular anomalies</a:t>
            </a:r>
            <a:r>
              <a:rPr lang="en-US" b="1" dirty="0" smtClean="0">
                <a:ea typeface="ＭＳ Ｐゴシック" charset="-128"/>
              </a:rPr>
              <a:t>.</a:t>
            </a:r>
          </a:p>
          <a:p>
            <a:r>
              <a:rPr lang="en-US" b="1" dirty="0" smtClean="0">
                <a:ea typeface="ＭＳ Ｐゴシック" charset="-128"/>
              </a:rPr>
              <a:t>If GER is suspected, a pH probe or barium swallow may be performed to support the diagnosis.</a:t>
            </a:r>
          </a:p>
          <a:p>
            <a:endParaRPr lang="en-IN" dirty="0"/>
          </a:p>
        </p:txBody>
      </p:sp>
      <p:pic>
        <p:nvPicPr>
          <p:cNvPr id="5" name="Picture 10" descr="S079"/>
          <p:cNvPicPr>
            <a:picLocks noChangeAspect="1" noChangeArrowheads="1"/>
          </p:cNvPicPr>
          <p:nvPr/>
        </p:nvPicPr>
        <p:blipFill>
          <a:blip r:embed="rId3"/>
          <a:srcRect l="15096" t="3772" r="7547" b="1886"/>
          <a:stretch>
            <a:fillRect/>
          </a:stretch>
        </p:blipFill>
        <p:spPr bwMode="auto">
          <a:xfrm>
            <a:off x="6172200" y="2571744"/>
            <a:ext cx="29718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1600" b="1" dirty="0" err="1" smtClean="0">
                <a:solidFill>
                  <a:schemeClr val="bg1"/>
                </a:solidFill>
                <a:ea typeface="ＭＳ Ｐゴシック" charset="-128"/>
              </a:rPr>
              <a:t>Stridor</a:t>
            </a:r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 may be </a:t>
            </a:r>
            <a:r>
              <a:rPr lang="en-US" sz="1600" b="1" dirty="0" err="1" smtClean="0">
                <a:solidFill>
                  <a:schemeClr val="bg1"/>
                </a:solidFill>
                <a:ea typeface="ＭＳ Ｐゴシック" charset="-128"/>
              </a:rPr>
              <a:t>inspiratory</a:t>
            </a:r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, expiratory, or biphasic depending on its timing in the respiratory cycle. 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9220" name="Tex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44196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Inspiratory stridor suggests a </a:t>
            </a:r>
            <a:r>
              <a:rPr lang="en-US" b="1" smtClean="0">
                <a:solidFill>
                  <a:srgbClr val="00B050"/>
                </a:solidFill>
                <a:ea typeface="ＭＳ Ｐゴシック" charset="-128"/>
              </a:rPr>
              <a:t>laryngeal obstruction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while expiratory stridor implies </a:t>
            </a:r>
            <a:r>
              <a:rPr lang="en-US" b="1" smtClean="0">
                <a:solidFill>
                  <a:srgbClr val="00B050"/>
                </a:solidFill>
                <a:ea typeface="ＭＳ Ｐゴシック" charset="-128"/>
              </a:rPr>
              <a:t>bronchial obstruction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Biphasic stridor suggests a </a:t>
            </a:r>
            <a:r>
              <a:rPr lang="en-US" b="1" smtClean="0">
                <a:solidFill>
                  <a:srgbClr val="00B050"/>
                </a:solidFill>
                <a:ea typeface="ＭＳ Ｐゴシック" charset="-128"/>
              </a:rPr>
              <a:t>tracheal (subglottic or glottic anomaly.)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9221" name="Picture 2" descr="C:\Users\lo2ay\Desktop\c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47577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INVESTIGATIONS: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7"/>
            <a:ext cx="8143932" cy="207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OTHER TESTS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800" b="1" dirty="0" smtClean="0">
                <a:ea typeface="ＭＳ Ｐゴシック" charset="-128"/>
              </a:rPr>
              <a:t>Pulmonary function testing  (</a:t>
            </a:r>
            <a:r>
              <a:rPr lang="en-US" sz="2800" b="1" dirty="0" smtClean="0">
                <a:solidFill>
                  <a:srgbClr val="00B050"/>
                </a:solidFill>
                <a:ea typeface="ＭＳ Ｐゴシック" charset="-128"/>
              </a:rPr>
              <a:t>OPD –RPD</a:t>
            </a:r>
            <a:r>
              <a:rPr lang="en-US" sz="2800" b="1" dirty="0" smtClean="0">
                <a:ea typeface="ＭＳ Ｐゴシック" charset="-128"/>
              </a:rPr>
              <a:t>)</a:t>
            </a:r>
          </a:p>
          <a:p>
            <a:r>
              <a:rPr lang="en-US" sz="2800" b="1" dirty="0" err="1" smtClean="0">
                <a:ea typeface="ＭＳ Ｐゴシック" charset="-128"/>
              </a:rPr>
              <a:t>Polysomnography</a:t>
            </a:r>
            <a:r>
              <a:rPr lang="en-US" sz="2800" b="1" dirty="0" smtClean="0">
                <a:ea typeface="ＭＳ Ｐゴシック" charset="-128"/>
              </a:rPr>
              <a:t>  (</a:t>
            </a:r>
            <a:r>
              <a:rPr lang="en-US" sz="2800" b="1" dirty="0" smtClean="0">
                <a:solidFill>
                  <a:srgbClr val="00B050"/>
                </a:solidFill>
                <a:ea typeface="ＭＳ Ｐゴシック" charset="-128"/>
              </a:rPr>
              <a:t>obstructive sleep apnea)</a:t>
            </a:r>
          </a:p>
          <a:p>
            <a:endParaRPr lang="en-IN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TREATMENT: </a:t>
            </a:r>
            <a:r>
              <a:rPr lang="en-US" sz="4800" dirty="0" smtClean="0">
                <a:solidFill>
                  <a:schemeClr val="accent1"/>
                </a:solidFill>
                <a:ea typeface="ＭＳ Ｐゴシック" charset="-128"/>
              </a:rPr>
              <a:t>MEDICAL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5"/>
            <a:ext cx="5143536" cy="535782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Emergent management </a:t>
            </a:r>
            <a:r>
              <a:rPr lang="en-US" dirty="0" smtClean="0">
                <a:ea typeface="ＭＳ Ｐゴシック" charset="-128"/>
              </a:rPr>
              <a:t>consists of ensuring that the airway is adequate.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If not, appropriate resuscitative measures must be initiated.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Some conditions (</a:t>
            </a:r>
            <a:r>
              <a:rPr lang="en-US" dirty="0" err="1" smtClean="0">
                <a:ea typeface="ＭＳ Ｐゴシック" charset="-128"/>
              </a:rPr>
              <a:t>eg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epiglottitis</a:t>
            </a:r>
            <a:r>
              <a:rPr lang="en-US" dirty="0" smtClean="0">
                <a:ea typeface="ＭＳ Ｐゴシック" charset="-128"/>
              </a:rPr>
              <a:t>, bacterial </a:t>
            </a:r>
            <a:r>
              <a:rPr lang="en-US" dirty="0" err="1" smtClean="0">
                <a:ea typeface="ＭＳ Ｐゴシック" charset="-128"/>
              </a:rPr>
              <a:t>tracheitis</a:t>
            </a:r>
            <a:r>
              <a:rPr lang="en-US" dirty="0" smtClean="0">
                <a:ea typeface="ＭＳ Ｐゴシック" charset="-128"/>
              </a:rPr>
              <a:t>) may require </a:t>
            </a:r>
            <a:r>
              <a:rPr lang="en-US" b="1" dirty="0" smtClean="0">
                <a:ea typeface="ＭＳ Ｐゴシック" charset="-128"/>
              </a:rPr>
              <a:t>antibiotics</a:t>
            </a:r>
            <a:r>
              <a:rPr lang="en-US" dirty="0" smtClean="0">
                <a:ea typeface="ＭＳ Ｐゴシック" charset="-128"/>
              </a:rPr>
              <a:t>, while </a:t>
            </a:r>
            <a:r>
              <a:rPr lang="en-US" b="1" dirty="0" smtClean="0">
                <a:ea typeface="ＭＳ Ｐゴシック" charset="-128"/>
              </a:rPr>
              <a:t>steroids</a:t>
            </a:r>
            <a:r>
              <a:rPr lang="en-US" dirty="0" smtClean="0">
                <a:ea typeface="ＭＳ Ｐゴシック" charset="-128"/>
              </a:rPr>
              <a:t> may be useful in other situations.</a:t>
            </a:r>
          </a:p>
          <a:p>
            <a:endParaRPr lang="en-IN" dirty="0"/>
          </a:p>
        </p:txBody>
      </p:sp>
      <p:pic>
        <p:nvPicPr>
          <p:cNvPr id="4" name="Picture 3" descr="C:\Users\lo2ay\Desktop\Policy-on-Use-of-Antibiotics-to-be-Drafted-by-Task-Force@@US-health-drugs-world-17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60039"/>
            <a:ext cx="3857621" cy="27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xresdefaul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57" y="1500174"/>
            <a:ext cx="3809043" cy="25717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TREATMENT: </a:t>
            </a:r>
            <a:r>
              <a:rPr lang="en-US" sz="4400" dirty="0" smtClean="0">
                <a:solidFill>
                  <a:schemeClr val="accent1"/>
                </a:solidFill>
                <a:ea typeface="ＭＳ Ｐゴシック" charset="-128"/>
              </a:rPr>
              <a:t>SURGICAL CARE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5614998" cy="54292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charset="-128"/>
              </a:rPr>
              <a:t>Certain conditions, such as severe </a:t>
            </a:r>
            <a:r>
              <a:rPr lang="en-US" dirty="0" err="1" smtClean="0">
                <a:ea typeface="ＭＳ Ｐゴシック" charset="-128"/>
              </a:rPr>
              <a:t>laryngomalacia</a:t>
            </a:r>
            <a:r>
              <a:rPr lang="en-US" dirty="0" smtClean="0">
                <a:ea typeface="ＭＳ Ｐゴシック" charset="-128"/>
              </a:rPr>
              <a:t>, laryngeal </a:t>
            </a:r>
            <a:r>
              <a:rPr lang="en-US" dirty="0" err="1" smtClean="0">
                <a:ea typeface="ＭＳ Ｐゴシック" charset="-128"/>
              </a:rPr>
              <a:t>stenosis</a:t>
            </a:r>
            <a:r>
              <a:rPr lang="en-US" dirty="0" smtClean="0">
                <a:ea typeface="ＭＳ Ｐゴシック" charset="-128"/>
              </a:rPr>
              <a:t>, critical tracheal </a:t>
            </a:r>
            <a:r>
              <a:rPr lang="en-US" dirty="0" err="1" smtClean="0">
                <a:ea typeface="ＭＳ Ｐゴシック" charset="-128"/>
              </a:rPr>
              <a:t>stenosis</a:t>
            </a:r>
            <a:r>
              <a:rPr lang="en-US" dirty="0" smtClean="0">
                <a:ea typeface="ＭＳ Ｐゴシック" charset="-128"/>
              </a:rPr>
              <a:t>, laryngeal and tracheal tumors and lesions (</a:t>
            </a:r>
            <a:r>
              <a:rPr lang="en-US" dirty="0" err="1" smtClean="0">
                <a:ea typeface="ＭＳ Ｐゴシック" charset="-128"/>
              </a:rPr>
              <a:t>eg</a:t>
            </a:r>
            <a:r>
              <a:rPr lang="en-US" dirty="0" smtClean="0">
                <a:ea typeface="ＭＳ Ｐゴシック" charset="-128"/>
              </a:rPr>
              <a:t>, laryngeal </a:t>
            </a:r>
            <a:r>
              <a:rPr lang="en-US" dirty="0" err="1" smtClean="0">
                <a:ea typeface="ＭＳ Ｐゴシック" charset="-128"/>
              </a:rPr>
              <a:t>papillomas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hemangiomas</a:t>
            </a:r>
            <a:r>
              <a:rPr lang="en-US" dirty="0" smtClean="0">
                <a:ea typeface="ＭＳ Ｐゴシック" charset="-128"/>
              </a:rPr>
              <a:t>, others), and foreign body aspiration, require 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surgical correction</a:t>
            </a:r>
            <a:r>
              <a:rPr lang="en-US" dirty="0" smtClean="0">
                <a:ea typeface="ＭＳ Ｐゴシック" charset="-128"/>
              </a:rPr>
              <a:t>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Occasionally,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 tracheotomy </a:t>
            </a:r>
            <a:r>
              <a:rPr lang="en-US" dirty="0" smtClean="0">
                <a:ea typeface="ＭＳ Ｐゴシック" charset="-128"/>
              </a:rPr>
              <a:t>is used to protect the airway to bypass laryngeal abnormalities and stent or bypass tracheal abnormalities. 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Other conditions, such as retropharyngeal and </a:t>
            </a:r>
            <a:r>
              <a:rPr lang="en-US" dirty="0" err="1" smtClean="0">
                <a:ea typeface="ＭＳ Ｐゴシック" charset="-128"/>
              </a:rPr>
              <a:t>peritonsillar</a:t>
            </a:r>
            <a:r>
              <a:rPr lang="en-US" dirty="0" smtClean="0">
                <a:ea typeface="ＭＳ Ｐゴシック" charset="-128"/>
              </a:rPr>
              <a:t> abscess, may have to be dealt with on an emergent basis. </a:t>
            </a:r>
          </a:p>
          <a:p>
            <a:endParaRPr lang="en-IN" dirty="0"/>
          </a:p>
        </p:txBody>
      </p:sp>
      <p:pic>
        <p:nvPicPr>
          <p:cNvPr id="4" name="Picture 2" descr="C:\Users\lo2ay\Desktop\Product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106" y="1857364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TREATMENT: </a:t>
            </a:r>
            <a:r>
              <a:rPr lang="en-US" sz="4800" dirty="0" smtClean="0">
                <a:solidFill>
                  <a:schemeClr val="accent1"/>
                </a:solidFill>
                <a:ea typeface="ＭＳ Ｐゴシック" charset="-128"/>
              </a:rPr>
              <a:t>DIET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5400684" cy="4614874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Patients with moderate to severe </a:t>
            </a:r>
            <a:r>
              <a:rPr lang="en-US" dirty="0" err="1" smtClean="0">
                <a:ea typeface="ＭＳ Ｐゴシック" charset="-128"/>
              </a:rPr>
              <a:t>stridor</a:t>
            </a:r>
            <a:r>
              <a:rPr lang="en-US" dirty="0" smtClean="0">
                <a:ea typeface="ＭＳ Ｐゴシック" charset="-128"/>
              </a:rPr>
              <a:t> should be given nothing by mouth (</a:t>
            </a:r>
            <a:r>
              <a:rPr lang="en-US" b="1" dirty="0" smtClean="0">
                <a:ea typeface="ＭＳ Ｐゴシック" charset="-128"/>
              </a:rPr>
              <a:t>NPO</a:t>
            </a:r>
            <a:r>
              <a:rPr lang="en-US" dirty="0" smtClean="0">
                <a:ea typeface="ＭＳ Ｐゴシック" charset="-128"/>
              </a:rPr>
              <a:t>) in preparation for </a:t>
            </a:r>
            <a:r>
              <a:rPr lang="en-US" i="1" dirty="0" smtClean="0">
                <a:ea typeface="ＭＳ Ｐゴシック" charset="-128"/>
              </a:rPr>
              <a:t>possible intubation, </a:t>
            </a:r>
            <a:r>
              <a:rPr lang="en-US" i="1" dirty="0" err="1" smtClean="0">
                <a:ea typeface="ＭＳ Ｐゴシック" charset="-128"/>
              </a:rPr>
              <a:t>laryngoscopy</a:t>
            </a:r>
            <a:r>
              <a:rPr lang="en-US" i="1" dirty="0" smtClean="0">
                <a:ea typeface="ＭＳ Ｐゴシック" charset="-128"/>
              </a:rPr>
              <a:t>, </a:t>
            </a:r>
            <a:r>
              <a:rPr lang="en-US" i="1" dirty="0" err="1" smtClean="0">
                <a:ea typeface="ＭＳ Ｐゴシック" charset="-128"/>
              </a:rPr>
              <a:t>bronchoscopy</a:t>
            </a:r>
            <a:r>
              <a:rPr lang="en-US" i="1" dirty="0" smtClean="0">
                <a:ea typeface="ＭＳ Ｐゴシック" charset="-128"/>
              </a:rPr>
              <a:t>, and tracheotomy.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LargeVol Chaper 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42" y="1785926"/>
            <a:ext cx="3540076" cy="25717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DO YOU CALL?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3"/>
          </a:xfrm>
        </p:spPr>
        <p:txBody>
          <a:bodyPr/>
          <a:lstStyle/>
          <a:p>
            <a:r>
              <a:rPr lang="en-US" dirty="0" smtClean="0"/>
              <a:t>ENT surgeon</a:t>
            </a:r>
          </a:p>
          <a:p>
            <a:r>
              <a:rPr lang="en-US" dirty="0" err="1" smtClean="0"/>
              <a:t>Peadiatrician</a:t>
            </a:r>
            <a:endParaRPr lang="en-US" dirty="0" smtClean="0"/>
          </a:p>
          <a:p>
            <a:r>
              <a:rPr lang="en-US" dirty="0" err="1" smtClean="0"/>
              <a:t>Anaesthetist</a:t>
            </a:r>
            <a:r>
              <a:rPr lang="en-US" dirty="0" smtClean="0"/>
              <a:t> / </a:t>
            </a:r>
            <a:r>
              <a:rPr lang="en-US" dirty="0" err="1" smtClean="0"/>
              <a:t>Intensivist</a:t>
            </a:r>
            <a:endParaRPr lang="en-US" dirty="0" smtClean="0"/>
          </a:p>
          <a:p>
            <a:r>
              <a:rPr lang="en-US" dirty="0" smtClean="0"/>
              <a:t>Pulmonologist</a:t>
            </a:r>
          </a:p>
          <a:p>
            <a:r>
              <a:rPr lang="en-US" dirty="0" smtClean="0"/>
              <a:t>Cardiothoracic surgeon</a:t>
            </a:r>
            <a:endParaRPr lang="en-IN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013192" cy="16367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IMPORTANT CONDITIONS ASSOCIATED WITH STRIDOR</a:t>
            </a:r>
            <a:endParaRPr lang="en-IN" dirty="0"/>
          </a:p>
        </p:txBody>
      </p:sp>
      <p:pic>
        <p:nvPicPr>
          <p:cNvPr id="4" name="Picture 3" descr="image001_10848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00306"/>
            <a:ext cx="8128000" cy="43576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4929190" cy="535782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Most common cause of </a:t>
            </a:r>
            <a:r>
              <a:rPr lang="en-US" sz="2600" dirty="0" err="1" smtClean="0"/>
              <a:t>stridor</a:t>
            </a:r>
            <a:r>
              <a:rPr lang="en-US" sz="2600" dirty="0" smtClean="0"/>
              <a:t> in infants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Varying severity &amp; varying types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Presentation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Staccato </a:t>
            </a:r>
            <a:r>
              <a:rPr lang="en-US" sz="2200" dirty="0" err="1" smtClean="0"/>
              <a:t>inspiratory</a:t>
            </a:r>
            <a:r>
              <a:rPr lang="en-US" sz="2200" dirty="0" smtClean="0"/>
              <a:t> </a:t>
            </a:r>
            <a:r>
              <a:rPr lang="en-US" sz="2200" dirty="0" err="1" smtClean="0"/>
              <a:t>stridor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Worse with exertion, feeding, crying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Noisy breathing generally begins at about 2-4 weeks of age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Office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Character of </a:t>
            </a:r>
            <a:r>
              <a:rPr lang="en-US" sz="2200" dirty="0" err="1" smtClean="0"/>
              <a:t>stridor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Positional changes / </a:t>
            </a:r>
            <a:r>
              <a:rPr lang="en-US" sz="2200" dirty="0" err="1" smtClean="0"/>
              <a:t>Mandibular</a:t>
            </a:r>
            <a:r>
              <a:rPr lang="en-US" sz="2200" dirty="0" smtClean="0"/>
              <a:t> thrust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Flexible </a:t>
            </a:r>
            <a:r>
              <a:rPr lang="en-US" sz="2200" dirty="0" err="1" smtClean="0"/>
              <a:t>naso</a:t>
            </a:r>
            <a:r>
              <a:rPr lang="en-US" sz="2200" i="1" dirty="0" err="1" smtClean="0"/>
              <a:t>pharyngo</a:t>
            </a:r>
            <a:r>
              <a:rPr lang="en-US" sz="2200" dirty="0" err="1" smtClean="0"/>
              <a:t>laryngoscopy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ebdings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3300" dirty="0" smtClean="0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74638" y="585788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LARYNGOMALACIA</a:t>
            </a:r>
            <a:endParaRPr lang="en-US" sz="4900" b="1" dirty="0">
              <a:solidFill>
                <a:srgbClr val="BD9A06"/>
              </a:solidFill>
            </a:endParaRPr>
          </a:p>
        </p:txBody>
      </p:sp>
      <p:pic>
        <p:nvPicPr>
          <p:cNvPr id="4" name="Picture 2" descr="C:\Users\lo2ay\Desktop\laryngomalacia_lary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017" y="2285992"/>
            <a:ext cx="4342983" cy="30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9" name="Picture 11" descr="{short description of imag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3378200" cy="3505200"/>
          </a:xfrm>
          <a:prstGeom prst="rect">
            <a:avLst/>
          </a:prstGeom>
          <a:noFill/>
          <a:ln w="9525">
            <a:solidFill>
              <a:srgbClr val="BD9A05"/>
            </a:solidFill>
            <a:miter lim="800000"/>
            <a:headEnd/>
            <a:tailEnd/>
          </a:ln>
        </p:spPr>
      </p:pic>
      <p:pic>
        <p:nvPicPr>
          <p:cNvPr id="23555" name="Picture 2" descr="{short description of image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352800" cy="3505200"/>
          </a:xfrm>
          <a:prstGeom prst="rect">
            <a:avLst/>
          </a:prstGeom>
          <a:noFill/>
          <a:ln w="9525">
            <a:solidFill>
              <a:srgbClr val="BD9A05"/>
            </a:solidFill>
            <a:miter lim="800000"/>
            <a:headEnd/>
            <a:tailEnd/>
          </a:ln>
        </p:spPr>
      </p:pic>
      <p:sp>
        <p:nvSpPr>
          <p:cNvPr id="150532" name="Text Box 4" descr="Purple mesh"/>
          <p:cNvSpPr txBox="1">
            <a:spLocks noChangeArrowheads="1"/>
          </p:cNvSpPr>
          <p:nvPr/>
        </p:nvSpPr>
        <p:spPr bwMode="auto">
          <a:xfrm>
            <a:off x="5867400" y="2057400"/>
            <a:ext cx="1219200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E00000"/>
                </a:solidFill>
                <a:latin typeface="Arial Unicode MS" charset="0"/>
                <a:cs typeface="Arial Unicode MS" charset="0"/>
              </a:rPr>
              <a:t>Ω</a:t>
            </a:r>
          </a:p>
        </p:txBody>
      </p:sp>
      <p:sp>
        <p:nvSpPr>
          <p:cNvPr id="150534" name="Oval 6" descr="Purple mesh"/>
          <p:cNvSpPr>
            <a:spLocks noChangeArrowheads="1"/>
          </p:cNvSpPr>
          <p:nvPr/>
        </p:nvSpPr>
        <p:spPr bwMode="auto">
          <a:xfrm>
            <a:off x="5867400" y="2895600"/>
            <a:ext cx="1371600" cy="838200"/>
          </a:xfrm>
          <a:prstGeom prst="ellipse">
            <a:avLst/>
          </a:prstGeom>
          <a:noFill/>
          <a:ln w="28575">
            <a:solidFill>
              <a:srgbClr val="E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19800" y="2743200"/>
            <a:ext cx="990600" cy="533400"/>
            <a:chOff x="3792" y="1728"/>
            <a:chExt cx="624" cy="336"/>
          </a:xfrm>
        </p:grpSpPr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4416" y="1728"/>
              <a:ext cx="0" cy="336"/>
            </a:xfrm>
            <a:prstGeom prst="line">
              <a:avLst/>
            </a:prstGeom>
            <a:noFill/>
            <a:ln w="28575">
              <a:solidFill>
                <a:srgbClr val="E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3792" y="1728"/>
              <a:ext cx="0" cy="336"/>
            </a:xfrm>
            <a:prstGeom prst="line">
              <a:avLst/>
            </a:prstGeom>
            <a:noFill/>
            <a:ln w="28575">
              <a:solidFill>
                <a:srgbClr val="E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0540" name="Rectangle 3"/>
          <p:cNvSpPr>
            <a:spLocks noChangeArrowheads="1"/>
          </p:cNvSpPr>
          <p:nvPr/>
        </p:nvSpPr>
        <p:spPr bwMode="auto">
          <a:xfrm>
            <a:off x="76200" y="1828800"/>
            <a:ext cx="48768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800">
                <a:solidFill>
                  <a:srgbClr val="BD9A06"/>
                </a:solidFill>
              </a:rPr>
              <a:t>Endoscopic appearance</a:t>
            </a:r>
          </a:p>
          <a:p>
            <a:pPr marL="868363" lvl="1" indent="-282575">
              <a:spcBef>
                <a:spcPct val="20000"/>
              </a:spcBef>
              <a:buClr>
                <a:srgbClr val="BD9A05"/>
              </a:buClr>
              <a:buFont typeface="Wingdings 2" charset="2"/>
              <a:buChar char=""/>
            </a:pPr>
            <a:r>
              <a:rPr lang="en-US" sz="2400">
                <a:solidFill>
                  <a:srgbClr val="BD9A06"/>
                </a:solidFill>
              </a:rPr>
              <a:t>Omega epiglottis</a:t>
            </a:r>
          </a:p>
          <a:p>
            <a:pPr marL="868363" lvl="1" indent="-282575">
              <a:spcBef>
                <a:spcPct val="20000"/>
              </a:spcBef>
              <a:buClr>
                <a:srgbClr val="BD9A05"/>
              </a:buClr>
              <a:buFont typeface="Wingdings 2" charset="2"/>
              <a:buChar char=""/>
            </a:pPr>
            <a:r>
              <a:rPr lang="en-US" sz="2400">
                <a:solidFill>
                  <a:srgbClr val="BD9A06"/>
                </a:solidFill>
              </a:rPr>
              <a:t>Foreshortenend aryepiglottic folds</a:t>
            </a:r>
          </a:p>
          <a:p>
            <a:pPr marL="868363" lvl="1" indent="-282575">
              <a:spcBef>
                <a:spcPct val="20000"/>
              </a:spcBef>
              <a:buClr>
                <a:srgbClr val="BD9A05"/>
              </a:buClr>
              <a:buFont typeface="Wingdings 2" charset="2"/>
              <a:buChar char=""/>
            </a:pPr>
            <a:r>
              <a:rPr lang="en-US" sz="2400">
                <a:solidFill>
                  <a:srgbClr val="BD9A06"/>
                </a:solidFill>
              </a:rPr>
              <a:t>Cuneiform prolapse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274638" y="457200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LARYNGOMALACIA</a:t>
            </a:r>
            <a:endParaRPr lang="en-US" sz="49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50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0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0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2" grpId="1"/>
      <p:bldP spid="150534" grpId="0" animBg="1"/>
      <p:bldP spid="150534" grpId="1" animBg="1"/>
      <p:bldP spid="150540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Vast majority are </a:t>
            </a:r>
            <a:r>
              <a:rPr lang="en-US" i="1" u="sng" dirty="0" smtClean="0"/>
              <a:t>mild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Parental reassurance &amp; education</a:t>
            </a:r>
          </a:p>
          <a:p>
            <a:pPr lvl="1" eaLnBrk="1" hangingPunct="1"/>
            <a:r>
              <a:rPr lang="en-US" dirty="0" smtClean="0"/>
              <a:t>Transient worsening, gradual improvement</a:t>
            </a:r>
          </a:p>
          <a:p>
            <a:pPr lvl="1" eaLnBrk="1" hangingPunct="1"/>
            <a:r>
              <a:rPr lang="en-US" dirty="0" smtClean="0"/>
              <a:t>Weight gain issues</a:t>
            </a:r>
          </a:p>
          <a:p>
            <a:pPr lvl="1" eaLnBrk="1" hangingPunct="1"/>
            <a:r>
              <a:rPr lang="en-US" dirty="0" smtClean="0"/>
              <a:t>GERD issues- Consider GERD treatment if there is evidence on endoscopy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325688" y="533400"/>
            <a:ext cx="558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BD9A06"/>
                </a:solidFill>
              </a:rPr>
              <a:t>LARYNGOMALACIA</a:t>
            </a:r>
            <a:endParaRPr lang="en-US" sz="48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Respiratory difficulty</a:t>
            </a:r>
          </a:p>
          <a:p>
            <a:pPr eaLnBrk="1" hangingPunct="1"/>
            <a:r>
              <a:rPr lang="en-US" smtClean="0"/>
              <a:t>Feeding difficulty</a:t>
            </a:r>
          </a:p>
          <a:p>
            <a:pPr eaLnBrk="1" hangingPunct="1"/>
            <a:r>
              <a:rPr lang="en-US" smtClean="0"/>
              <a:t>Failure to thrive</a:t>
            </a:r>
          </a:p>
          <a:p>
            <a:pPr eaLnBrk="1" hangingPunct="1"/>
            <a:r>
              <a:rPr lang="en-US" smtClean="0"/>
              <a:t>GERD</a:t>
            </a:r>
          </a:p>
          <a:p>
            <a:pPr eaLnBrk="1" hangingPunct="1"/>
            <a:r>
              <a:rPr lang="en-US" smtClean="0"/>
              <a:t>CNS abnormalities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74638" y="533400"/>
            <a:ext cx="8596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900" b="1" dirty="0" smtClean="0">
                <a:solidFill>
                  <a:srgbClr val="BD9A06"/>
                </a:solidFill>
              </a:rPr>
              <a:t> </a:t>
            </a:r>
            <a:r>
              <a:rPr lang="en-US" sz="4500" b="1" dirty="0" smtClean="0">
                <a:solidFill>
                  <a:srgbClr val="BD9A06"/>
                </a:solidFill>
              </a:rPr>
              <a:t>SEVERE LARYNGOMALACIA</a:t>
            </a:r>
            <a:endParaRPr lang="en-US" sz="49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2ay\Desktop\016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540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410200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Aryepiglottic fold division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mtClean="0"/>
              <a:t>	(Aryepiglottoplasty)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Cold, Laser, Microdebrider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Treat presumed GERD</a:t>
            </a:r>
          </a:p>
        </p:txBody>
      </p:sp>
      <p:pic>
        <p:nvPicPr>
          <p:cNvPr id="26627" name="Picture 6" descr="AE fold div 1"/>
          <p:cNvPicPr>
            <a:picLocks noChangeAspect="1" noChangeArrowheads="1"/>
          </p:cNvPicPr>
          <p:nvPr/>
        </p:nvPicPr>
        <p:blipFill>
          <a:blip r:embed="rId2"/>
          <a:srcRect l="5818" t="22847" r="35800"/>
          <a:stretch>
            <a:fillRect/>
          </a:stretch>
        </p:blipFill>
        <p:spPr bwMode="auto">
          <a:xfrm>
            <a:off x="3429000" y="40386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Laryngomalac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4038600"/>
            <a:ext cx="24907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Aryepiglottoplast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611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74638" y="479425"/>
            <a:ext cx="85963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5500" dirty="0">
                <a:solidFill>
                  <a:srgbClr val="BD9A06"/>
                </a:solidFill>
              </a:rPr>
              <a:t> </a:t>
            </a:r>
            <a:r>
              <a:rPr lang="en-US" sz="4500" b="1" dirty="0" smtClean="0">
                <a:solidFill>
                  <a:srgbClr val="BD9A06"/>
                </a:solidFill>
              </a:rPr>
              <a:t>SEVERE LARYNGOMALACIA</a:t>
            </a:r>
            <a:endParaRPr lang="en-US" sz="49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12"/>
            <a:ext cx="7772400" cy="50006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Symptoms/ Signs: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Tracheal wheeze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“Brassy” cough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Failure to thrive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Increasing respiratory distress with growth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Diagnosis: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Endoscopy – location, extent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May not be idiopathic- look for contributing factors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Treatment: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/>
              <a:t>BiPAP</a:t>
            </a:r>
            <a:r>
              <a:rPr lang="en-US" sz="2200" dirty="0" smtClean="0"/>
              <a:t> / CPAP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Tracheotomy – variable tube length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err="1" smtClean="0"/>
              <a:t>Stenting</a:t>
            </a:r>
            <a:r>
              <a:rPr lang="en-US" sz="2200" dirty="0" smtClean="0"/>
              <a:t> – if no other choice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52500" y="304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BD9A05"/>
                </a:solidFill>
              </a:rPr>
              <a:t>TRACHEOMALACIA</a:t>
            </a:r>
            <a:endParaRPr lang="en-US" sz="4400" b="1" dirty="0">
              <a:solidFill>
                <a:srgbClr val="BD9A0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0"/>
          <p:cNvSpPr>
            <a:spLocks noGrp="1"/>
          </p:cNvSpPr>
          <p:nvPr>
            <p:ph type="body" sz="half" idx="1"/>
          </p:nvPr>
        </p:nvSpPr>
        <p:spPr>
          <a:xfrm>
            <a:off x="0" y="1643050"/>
            <a:ext cx="4724400" cy="4929222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Begins about 6 months of age 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“Croup” before 6 months is not croup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Xray</a:t>
            </a:r>
            <a:r>
              <a:rPr lang="en-US" dirty="0" smtClean="0"/>
              <a:t> AP of neck: symmetric </a:t>
            </a:r>
            <a:r>
              <a:rPr lang="en-US" dirty="0" err="1" smtClean="0"/>
              <a:t>subglottic</a:t>
            </a:r>
            <a:r>
              <a:rPr lang="en-US" dirty="0" smtClean="0"/>
              <a:t> narrowing (“steeple sign”)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Endoscopically</a:t>
            </a:r>
            <a:r>
              <a:rPr lang="en-US" dirty="0" smtClean="0"/>
              <a:t>: 2 “sets” of vocal 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Hospitalized Patient: IV steroids, cold mist tent, hydration,  O</a:t>
            </a:r>
            <a:r>
              <a:rPr lang="en-US" baseline="-25000" dirty="0" smtClean="0"/>
              <a:t>2</a:t>
            </a:r>
            <a:r>
              <a:rPr lang="en-US" dirty="0" smtClean="0"/>
              <a:t> sat monitor</a:t>
            </a:r>
          </a:p>
        </p:txBody>
      </p:sp>
      <p:pic>
        <p:nvPicPr>
          <p:cNvPr id="29699" name="Picture 6" descr="http://www.emedicine.com/ped/images/Large/2121CROU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Content Placeholder 4" descr="croup"/>
          <p:cNvPicPr>
            <a:picLocks noChangeAspect="1" noChangeArrowheads="1"/>
          </p:cNvPicPr>
          <p:nvPr/>
        </p:nvPicPr>
        <p:blipFill>
          <a:blip r:embed="rId3"/>
          <a:srcRect l="49940" t="11594" r="2856" b="8411"/>
          <a:stretch>
            <a:fillRect/>
          </a:stretch>
        </p:blipFill>
        <p:spPr bwMode="auto">
          <a:xfrm>
            <a:off x="5638800" y="1905000"/>
            <a:ext cx="2628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928662" y="214290"/>
            <a:ext cx="7239000" cy="12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400" b="1" dirty="0" smtClean="0">
                <a:solidFill>
                  <a:srgbClr val="BD9A05"/>
                </a:solidFill>
              </a:rPr>
              <a:t>CROUP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400" dirty="0" smtClean="0">
                <a:solidFill>
                  <a:srgbClr val="BD9A05"/>
                </a:solidFill>
              </a:rPr>
              <a:t>(</a:t>
            </a:r>
            <a:r>
              <a:rPr lang="en-US" sz="4400" dirty="0" err="1">
                <a:solidFill>
                  <a:srgbClr val="BD9A05"/>
                </a:solidFill>
              </a:rPr>
              <a:t>Laryngotracheobronchitis</a:t>
            </a:r>
            <a:r>
              <a:rPr lang="en-US" sz="4400" dirty="0">
                <a:solidFill>
                  <a:srgbClr val="BD9A05"/>
                </a:solidFill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00025"/>
          </a:xfrm>
        </p:spPr>
        <p:txBody>
          <a:bodyPr>
            <a:normAutofit fontScale="90000"/>
          </a:bodyPr>
          <a:lstStyle/>
          <a:p>
            <a:endParaRPr lang="en-US" sz="3200"/>
          </a:p>
        </p:txBody>
      </p:sp>
      <p:pic>
        <p:nvPicPr>
          <p:cNvPr id="46085" name="Picture 5" descr="cro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240" y="0"/>
            <a:ext cx="4271504" cy="6858000"/>
          </a:xfrm>
          <a:noFill/>
          <a:ln/>
        </p:spPr>
      </p:pic>
      <p:pic>
        <p:nvPicPr>
          <p:cNvPr id="46088" name="Picture 8" descr="crou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0"/>
            <a:ext cx="4876800" cy="685800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72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Traditionally caused by       </a:t>
            </a:r>
            <a:r>
              <a:rPr lang="en-US" sz="2400" i="1" dirty="0" smtClean="0"/>
              <a:t>H. influenza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Suden</a:t>
            </a:r>
            <a:r>
              <a:rPr lang="en-US" sz="2000" dirty="0" smtClean="0"/>
              <a:t> onset, rapidly progressive course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Majority of cases seen now are caused by Staph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Consider </a:t>
            </a:r>
            <a:r>
              <a:rPr lang="en-US" sz="2400" dirty="0" err="1" smtClean="0"/>
              <a:t>immunocompromise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Treatment: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Immediate intubation in OR with ENT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Send Cultures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Appropriate antibiotics</a:t>
            </a:r>
          </a:p>
        </p:txBody>
      </p:sp>
      <p:pic>
        <p:nvPicPr>
          <p:cNvPr id="30723" name="Content Placeholder 6" descr="Epiglottits KW 1.tif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339850"/>
            <a:ext cx="2514600" cy="2622550"/>
          </a:xfrm>
        </p:spPr>
      </p:pic>
      <p:pic>
        <p:nvPicPr>
          <p:cNvPr id="30724" name="Content Placeholder 7" descr="Epiglottitis KW 2.tif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35650" y="4065588"/>
            <a:ext cx="2622550" cy="2640012"/>
          </a:xfrm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14500" y="3048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BD9A05"/>
                </a:solidFill>
              </a:rPr>
              <a:t>EPIGLOTTITIS</a:t>
            </a:r>
            <a:endParaRPr lang="en-US" sz="4400" b="1" dirty="0">
              <a:solidFill>
                <a:srgbClr val="BD9A0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epiglotitis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5143504" cy="6858000"/>
          </a:xfrm>
          <a:noFill/>
          <a:ln/>
        </p:spPr>
      </p:pic>
      <p:pic>
        <p:nvPicPr>
          <p:cNvPr id="3" name="Picture 5" descr="epiglot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7" y="1"/>
            <a:ext cx="4143371" cy="685799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038600" cy="4114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Acute lower airway infection</a:t>
            </a:r>
          </a:p>
          <a:p>
            <a:pPr lvl="1" eaLnBrk="1" hangingPunct="1"/>
            <a:r>
              <a:rPr lang="en-US" sz="2200" dirty="0" smtClean="0"/>
              <a:t>Typically develops as bacterial super-infection after viral croup</a:t>
            </a:r>
          </a:p>
          <a:p>
            <a:pPr eaLnBrk="1" hangingPunct="1"/>
            <a:r>
              <a:rPr lang="en-US" sz="2600" dirty="0" smtClean="0"/>
              <a:t>Acute airway obstruction, high fever, elevated WBC develop 2-3 days after onset viral illness</a:t>
            </a:r>
          </a:p>
        </p:txBody>
      </p:sp>
      <p:sp>
        <p:nvSpPr>
          <p:cNvPr id="31747" name="Text Placeholder 2"/>
          <p:cNvSpPr txBox="1">
            <a:spLocks/>
          </p:cNvSpPr>
          <p:nvPr/>
        </p:nvSpPr>
        <p:spPr bwMode="auto">
          <a:xfrm>
            <a:off x="4648200" y="19050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400" dirty="0">
                <a:latin typeface="Book Antiqua" charset="0"/>
              </a:rPr>
              <a:t>Treatment:</a:t>
            </a:r>
          </a:p>
          <a:p>
            <a:pPr marL="1004888" lvl="1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200" dirty="0">
                <a:latin typeface="Book Antiqua" charset="0"/>
              </a:rPr>
              <a:t>Monitor, Humidified O</a:t>
            </a:r>
            <a:r>
              <a:rPr lang="en-US" sz="2200" baseline="-25000" dirty="0">
                <a:latin typeface="Book Antiqua" charset="0"/>
              </a:rPr>
              <a:t>2</a:t>
            </a:r>
          </a:p>
          <a:p>
            <a:pPr marL="1004888" lvl="1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200" dirty="0" err="1">
                <a:latin typeface="Book Antiqua" charset="0"/>
              </a:rPr>
              <a:t>Bronchoscopy</a:t>
            </a:r>
            <a:r>
              <a:rPr lang="en-US" sz="2200" dirty="0">
                <a:latin typeface="Book Antiqua" charset="0"/>
              </a:rPr>
              <a:t> for suctioning of purulent secretions and culture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600" dirty="0">
                <a:latin typeface="Book Antiqua" charset="0"/>
              </a:rPr>
              <a:t>Antibiotics:</a:t>
            </a:r>
          </a:p>
          <a:p>
            <a:pPr marL="1004888" lvl="1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200" dirty="0">
                <a:latin typeface="Book Antiqua" charset="0"/>
              </a:rPr>
              <a:t>Consider Staph </a:t>
            </a:r>
            <a:r>
              <a:rPr lang="en-US" sz="2200" dirty="0" err="1">
                <a:latin typeface="Book Antiqua" charset="0"/>
              </a:rPr>
              <a:t>aureus</a:t>
            </a:r>
            <a:r>
              <a:rPr lang="en-US" sz="2200" dirty="0">
                <a:latin typeface="Book Antiqua" charset="0"/>
              </a:rPr>
              <a:t> (MRSA), H. flu, B-hemolytic strep, </a:t>
            </a:r>
            <a:r>
              <a:rPr lang="en-US" sz="2200" dirty="0" err="1">
                <a:latin typeface="Book Antiqua" charset="0"/>
              </a:rPr>
              <a:t>pneumococcus</a:t>
            </a:r>
            <a:endParaRPr lang="en-US" sz="2200" dirty="0">
              <a:latin typeface="Book Antiqua" charset="0"/>
            </a:endParaRPr>
          </a:p>
          <a:p>
            <a:pPr marL="1004888" lvl="1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200" dirty="0">
                <a:latin typeface="Book Antiqua" charset="0"/>
              </a:rPr>
              <a:t>Treat for 7-10 days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BD9A05"/>
              </a:buClr>
              <a:buFont typeface="Wingdings 2" charset="2"/>
              <a:buChar char=""/>
            </a:pPr>
            <a:r>
              <a:rPr lang="en-US" sz="2600" dirty="0">
                <a:latin typeface="Book Antiqua" charset="0"/>
              </a:rPr>
              <a:t>Tracheotomy in severe cases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38200" y="3810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BD9A05"/>
              </a:buClr>
            </a:pPr>
            <a:r>
              <a:rPr lang="en-US" sz="4400" b="1" dirty="0" smtClean="0">
                <a:solidFill>
                  <a:srgbClr val="BD9A05"/>
                </a:solidFill>
              </a:rPr>
              <a:t>TRACHEITIS</a:t>
            </a:r>
            <a:endParaRPr lang="en-US" sz="4400" b="1" dirty="0">
              <a:solidFill>
                <a:srgbClr val="BD9A0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12700"/>
            <a:ext cx="8640763" cy="134459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PEDIATRIC AIRWAY LESIONS MANAGED ENDOSCOPICALLY OR WITH OPEN SURGICAL REPAIR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214554"/>
            <a:ext cx="8424863" cy="3602046"/>
          </a:xfrm>
        </p:spPr>
        <p:txBody>
          <a:bodyPr/>
          <a:lstStyle/>
          <a:p>
            <a:pPr eaLnBrk="1" hangingPunct="1"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err="1" smtClean="0"/>
              <a:t>Subglottic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hemangioma</a:t>
            </a:r>
            <a:endParaRPr lang="en-US" sz="2400" b="1" dirty="0" smtClean="0"/>
          </a:p>
          <a:p>
            <a:pPr eaLnBrk="1" hangingPunct="1"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err="1" smtClean="0"/>
              <a:t>Glottic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Subglottic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stenosis</a:t>
            </a:r>
            <a:r>
              <a:rPr lang="en-US" sz="2400" b="1" dirty="0" smtClean="0"/>
              <a:t>, webs</a:t>
            </a:r>
          </a:p>
          <a:p>
            <a:pPr eaLnBrk="1" hangingPunct="1"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smtClean="0"/>
              <a:t>Vocal Fold Immobility</a:t>
            </a:r>
          </a:p>
          <a:p>
            <a:pPr eaLnBrk="1" hangingPunct="1"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smtClean="0"/>
              <a:t>Laryngeal Clefts</a:t>
            </a:r>
          </a:p>
          <a:p>
            <a:pPr eaLnBrk="1" hangingPunct="1"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err="1" smtClean="0"/>
              <a:t>Saccular</a:t>
            </a:r>
            <a:r>
              <a:rPr lang="en-US" sz="2400" b="1" dirty="0" smtClean="0"/>
              <a:t> Cysts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8637588" cy="914400"/>
          </a:xfrm>
          <a:noFill/>
        </p:spPr>
        <p:txBody>
          <a:bodyPr/>
          <a:lstStyle/>
          <a:p>
            <a:pPr algn="ctr" eaLnBrk="1" hangingPunct="1">
              <a:buClr>
                <a:srgbClr val="BD9A05"/>
              </a:buClr>
            </a:pPr>
            <a:r>
              <a:rPr lang="en-US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 </a:t>
            </a:r>
            <a:r>
              <a:rPr lang="en-US" sz="49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SUBGLOTTIC HEMANGIOMA</a:t>
            </a:r>
          </a:p>
        </p:txBody>
      </p:sp>
      <p:sp>
        <p:nvSpPr>
          <p:cNvPr id="13005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763713"/>
            <a:ext cx="8785225" cy="4522807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80000"/>
              </a:lnSpc>
              <a:buClr>
                <a:srgbClr val="F9F9F9"/>
              </a:buClr>
              <a:buSzPct val="65000"/>
            </a:pPr>
            <a:r>
              <a:rPr lang="en-US" sz="2400" dirty="0" smtClean="0"/>
              <a:t>Classic scenario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dirty="0" smtClean="0"/>
              <a:t>“Croup” symptoms generally begin 6-8 weeks of age</a:t>
            </a:r>
          </a:p>
          <a:p>
            <a:pPr marL="1143000" lvl="2" eaLnBrk="1" hangingPunct="1">
              <a:lnSpc>
                <a:spcPct val="80000"/>
              </a:lnSpc>
              <a:buClr>
                <a:schemeClr val="tx1"/>
              </a:buClr>
              <a:buSzPct val="95000"/>
            </a:pPr>
            <a:r>
              <a:rPr lang="en-US" sz="2400" dirty="0" smtClean="0"/>
              <a:t>No fever, good cry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dirty="0" smtClean="0"/>
              <a:t>Respiratory distress/</a:t>
            </a:r>
            <a:r>
              <a:rPr lang="en-US" dirty="0" err="1" smtClean="0"/>
              <a:t>stridor</a:t>
            </a:r>
            <a:r>
              <a:rPr lang="en-US" dirty="0" smtClean="0"/>
              <a:t>: often treated as outpatient with oral steroids or inpatient with IV steroids with improvement              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dirty="0" smtClean="0"/>
              <a:t>“Croup” recurs several weeks later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 2" charset="2"/>
              <a:buNone/>
            </a:pPr>
            <a:endParaRPr lang="en-US" dirty="0" smtClean="0"/>
          </a:p>
          <a:p>
            <a:pPr marL="342900" indent="-342900" eaLnBrk="1" hangingPunct="1">
              <a:lnSpc>
                <a:spcPct val="80000"/>
              </a:lnSpc>
              <a:buClr>
                <a:srgbClr val="F9F9F9"/>
              </a:buClr>
              <a:buSzPct val="65000"/>
            </a:pPr>
            <a:r>
              <a:rPr lang="en-US" sz="2400" dirty="0" smtClean="0"/>
              <a:t>Mean age of diagnosis is 4 months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dirty="0" smtClean="0"/>
              <a:t>Delay due to misdiagnosis of symptoms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 2" charset="2"/>
              <a:buNone/>
            </a:pPr>
            <a:endParaRPr lang="en-US" dirty="0" smtClean="0"/>
          </a:p>
          <a:p>
            <a:pPr marL="342900" indent="-342900" eaLnBrk="1" hangingPunct="1">
              <a:lnSpc>
                <a:spcPct val="80000"/>
              </a:lnSpc>
              <a:buClr>
                <a:srgbClr val="F9F9F9"/>
              </a:buClr>
              <a:buSzPct val="65000"/>
            </a:pPr>
            <a:r>
              <a:rPr lang="en-US" sz="2400" dirty="0" smtClean="0"/>
              <a:t>Proliferative phase then </a:t>
            </a:r>
            <a:r>
              <a:rPr lang="en-US" sz="2400" dirty="0" err="1" smtClean="0"/>
              <a:t>involutional</a:t>
            </a:r>
            <a:r>
              <a:rPr lang="en-US" sz="2400" dirty="0" smtClean="0"/>
              <a:t> phase</a:t>
            </a:r>
          </a:p>
          <a:p>
            <a:pPr marL="1600200" lvl="3" indent="-228600" eaLnBrk="1" hangingPunct="1">
              <a:lnSpc>
                <a:spcPct val="80000"/>
              </a:lnSpc>
              <a:buClr>
                <a:schemeClr val="tx1"/>
              </a:buClr>
              <a:buFont typeface="Wingdings 3" charset="2"/>
              <a:buNone/>
            </a:pPr>
            <a:endParaRPr lang="en-US" sz="2400" dirty="0" smtClean="0">
              <a:solidFill>
                <a:srgbClr val="BD9A0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457200"/>
            <a:ext cx="8208962" cy="914400"/>
          </a:xfrm>
          <a:noFill/>
        </p:spPr>
        <p:txBody>
          <a:bodyPr/>
          <a:lstStyle/>
          <a:p>
            <a:pPr algn="ctr" eaLnBrk="1" hangingPunct="1">
              <a:buClr>
                <a:srgbClr val="BD9A05"/>
              </a:buClr>
            </a:pPr>
            <a:r>
              <a:rPr lang="en-US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 </a:t>
            </a:r>
            <a:r>
              <a:rPr lang="en-US" sz="49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SUBGLOTTIC HEMANGIOMA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57364"/>
            <a:ext cx="8281988" cy="2303474"/>
          </a:xfrm>
        </p:spPr>
        <p:txBody>
          <a:bodyPr/>
          <a:lstStyle/>
          <a:p>
            <a:pPr eaLnBrk="1" hangingPunct="1"/>
            <a:r>
              <a:rPr lang="en-US" dirty="0" smtClean="0"/>
              <a:t>Assessment</a:t>
            </a:r>
          </a:p>
          <a:p>
            <a:pPr lvl="1" eaLnBrk="1" hangingPunct="1"/>
            <a:r>
              <a:rPr lang="en-US" sz="2000" dirty="0" smtClean="0"/>
              <a:t>Endoscope entire airway</a:t>
            </a:r>
          </a:p>
          <a:p>
            <a:pPr lvl="1" eaLnBrk="1" hangingPunct="1"/>
            <a:r>
              <a:rPr lang="en-US" sz="2000" dirty="0" smtClean="0"/>
              <a:t>Biopsy not essential (but can be done)</a:t>
            </a:r>
          </a:p>
          <a:p>
            <a:pPr lvl="1" eaLnBrk="1" hangingPunct="1"/>
            <a:r>
              <a:rPr lang="en-US" sz="2000" dirty="0" smtClean="0"/>
              <a:t>CT/MRI--r/o </a:t>
            </a:r>
            <a:r>
              <a:rPr lang="en-US" sz="2000" dirty="0" err="1" smtClean="0"/>
              <a:t>extraluminal</a:t>
            </a:r>
            <a:r>
              <a:rPr lang="en-US" sz="2000" dirty="0" smtClean="0"/>
              <a:t> extension </a:t>
            </a:r>
          </a:p>
        </p:txBody>
      </p:sp>
      <p:pic>
        <p:nvPicPr>
          <p:cNvPr id="34820" name="Picture 4" descr="Subglottic hemangioma Blush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3462" t="36617" r="21191" b="26361"/>
          <a:stretch>
            <a:fillRect/>
          </a:stretch>
        </p:blipFill>
        <p:spPr bwMode="auto">
          <a:xfrm>
            <a:off x="1476375" y="4033838"/>
            <a:ext cx="31718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Subglottic hemangioma tracheal blush"/>
          <p:cNvPicPr>
            <a:picLocks noChangeAspect="1" noChangeArrowheads="1"/>
          </p:cNvPicPr>
          <p:nvPr/>
        </p:nvPicPr>
        <p:blipFill>
          <a:blip r:embed="rId3"/>
          <a:srcRect l="19409" t="25531" r="33313" b="2124"/>
          <a:stretch>
            <a:fillRect/>
          </a:stretch>
        </p:blipFill>
        <p:spPr bwMode="auto">
          <a:xfrm>
            <a:off x="5257800" y="4038600"/>
            <a:ext cx="2590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250950"/>
            <a:ext cx="8510588" cy="287337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6324" name="Picture 4" descr="respiratorydetai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7500" y="569913"/>
            <a:ext cx="8637588" cy="914400"/>
          </a:xfrm>
          <a:noFill/>
        </p:spPr>
        <p:txBody>
          <a:bodyPr/>
          <a:lstStyle/>
          <a:p>
            <a:pPr algn="ctr" eaLnBrk="1" hangingPunct="1">
              <a:buClr>
                <a:srgbClr val="BD9A05"/>
              </a:buClr>
            </a:pPr>
            <a:r>
              <a:rPr lang="en-US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 </a:t>
            </a:r>
            <a:r>
              <a:rPr lang="en-US" sz="49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SUBGLOTTIC HEMANGIOMA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52401" y="1600200"/>
            <a:ext cx="5848360" cy="2624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9F9F9"/>
              </a:buClr>
              <a:buSzPct val="65000"/>
            </a:pPr>
            <a:r>
              <a:rPr lang="en-US" sz="2400" dirty="0" smtClean="0"/>
              <a:t>Classic Endoscopic appearance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sz="2000" dirty="0" smtClean="0"/>
              <a:t>Smooth </a:t>
            </a:r>
            <a:r>
              <a:rPr lang="en-US" sz="2000" dirty="0" err="1" smtClean="0"/>
              <a:t>submucosal</a:t>
            </a:r>
            <a:r>
              <a:rPr lang="en-US" sz="2000" dirty="0" smtClean="0"/>
              <a:t> mass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sz="2000" dirty="0" err="1" smtClean="0"/>
              <a:t>Posterolateral</a:t>
            </a:r>
            <a:r>
              <a:rPr lang="en-US" sz="2000" dirty="0" smtClean="0"/>
              <a:t>: left&gt;right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80000"/>
            </a:pPr>
            <a:r>
              <a:rPr lang="en-US" sz="2000" dirty="0" smtClean="0"/>
              <a:t>Bilateral lesions mistaken as    “soft” </a:t>
            </a:r>
            <a:r>
              <a:rPr lang="en-US" sz="2000" dirty="0" err="1" smtClean="0"/>
              <a:t>subglottic</a:t>
            </a:r>
            <a:r>
              <a:rPr lang="en-US" sz="2000" dirty="0" smtClean="0"/>
              <a:t> </a:t>
            </a:r>
            <a:r>
              <a:rPr lang="en-US" sz="2000" dirty="0" err="1" smtClean="0"/>
              <a:t>stenosis</a:t>
            </a:r>
            <a:endParaRPr lang="en-US" sz="2000" dirty="0" smtClean="0"/>
          </a:p>
        </p:txBody>
      </p:sp>
      <p:pic>
        <p:nvPicPr>
          <p:cNvPr id="35844" name="Picture 4" descr="Subglottic hemangioma Classic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24973" t="-1662" r="16628" b="22670"/>
          <a:stretch>
            <a:fillRect/>
          </a:stretch>
        </p:blipFill>
        <p:spPr bwMode="auto">
          <a:xfrm>
            <a:off x="5943600" y="1916113"/>
            <a:ext cx="32004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MUSHAL,NOOR3"/>
          <p:cNvPicPr>
            <a:picLocks noChangeAspect="1" noChangeArrowheads="1"/>
          </p:cNvPicPr>
          <p:nvPr/>
        </p:nvPicPr>
        <p:blipFill>
          <a:blip r:embed="rId3"/>
          <a:srcRect l="6619" t="23788" r="6516" b="49532"/>
          <a:stretch>
            <a:fillRect/>
          </a:stretch>
        </p:blipFill>
        <p:spPr bwMode="auto">
          <a:xfrm>
            <a:off x="107950" y="3644900"/>
            <a:ext cx="662463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323850" y="0"/>
            <a:ext cx="8077200" cy="1539875"/>
          </a:xfrm>
          <a:noFill/>
        </p:spPr>
        <p:txBody>
          <a:bodyPr/>
          <a:lstStyle/>
          <a:p>
            <a:pPr algn="ctr" eaLnBrk="1" hangingPunct="1"/>
            <a:r>
              <a:rPr lang="en-US" sz="33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Management Options for Airway </a:t>
            </a:r>
            <a:r>
              <a:rPr lang="en-US" sz="3300" dirty="0" err="1" smtClean="0">
                <a:ln>
                  <a:noFill/>
                </a:ln>
                <a:solidFill>
                  <a:srgbClr val="BD9A05"/>
                </a:solidFill>
                <a:effectLst/>
              </a:rPr>
              <a:t>Hemangioma</a:t>
            </a:r>
            <a:endParaRPr lang="es-ES" sz="3300" dirty="0" smtClean="0">
              <a:ln>
                <a:noFill/>
              </a:ln>
              <a:solidFill>
                <a:srgbClr val="BD9A05"/>
              </a:solidFill>
              <a:effectLst/>
            </a:endParaRPr>
          </a:p>
        </p:txBody>
      </p:sp>
      <p:sp>
        <p:nvSpPr>
          <p:cNvPr id="133123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1484313"/>
            <a:ext cx="8135938" cy="5157787"/>
          </a:xfrm>
        </p:spPr>
        <p:txBody>
          <a:bodyPr/>
          <a:lstStyle/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smtClean="0"/>
              <a:t>Medical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  Steroids 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GERD therapy	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(Interferon-spastic </a:t>
            </a:r>
            <a:r>
              <a:rPr lang="en-US" sz="2400" dirty="0" err="1" smtClean="0"/>
              <a:t>diplegia</a:t>
            </a:r>
            <a:r>
              <a:rPr lang="en-US" sz="2400" dirty="0" smtClean="0"/>
              <a:t> concerns)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(</a:t>
            </a:r>
            <a:r>
              <a:rPr lang="en-US" sz="2400" dirty="0" err="1" smtClean="0"/>
              <a:t>Vincristine</a:t>
            </a:r>
            <a:r>
              <a:rPr lang="en-US" sz="2400" dirty="0" smtClean="0"/>
              <a:t>-life threatening cases, neurotoxicity)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endParaRPr lang="en-US" sz="2400" dirty="0" smtClean="0"/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Char char="¨"/>
            </a:pPr>
            <a:r>
              <a:rPr lang="en-US" sz="2400" b="1" dirty="0" smtClean="0"/>
              <a:t>Surgical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Tracheostomy</a:t>
            </a:r>
            <a:endParaRPr lang="en-US" sz="2400" dirty="0" smtClean="0"/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 Open surgical excision +/- expansion LTR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 Endoscopic Excision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		CO2 / KTP laser Ablation 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Intralesional</a:t>
            </a:r>
            <a:r>
              <a:rPr lang="en-US" sz="2400" dirty="0" smtClean="0"/>
              <a:t> steroid injection</a:t>
            </a: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endParaRPr lang="en-US" sz="2400" dirty="0" smtClean="0">
              <a:solidFill>
                <a:srgbClr val="BD9A05"/>
              </a:solidFill>
            </a:endParaRPr>
          </a:p>
          <a:p>
            <a:pPr marL="0" indent="457200" eaLnBrk="1" hangingPunct="1">
              <a:lnSpc>
                <a:spcPct val="80000"/>
              </a:lnSpc>
              <a:buClr>
                <a:srgbClr val="F9F9F9"/>
              </a:buClr>
              <a:buSzPct val="65000"/>
              <a:buFont typeface="Wingdings 2" charset="2"/>
              <a:buNone/>
            </a:pPr>
            <a:r>
              <a:rPr lang="en-US" sz="2400" b="1" dirty="0" smtClean="0"/>
              <a:t>Latest</a:t>
            </a:r>
            <a:r>
              <a:rPr lang="en-US" sz="2400" dirty="0" smtClean="0"/>
              <a:t>: </a:t>
            </a:r>
            <a:r>
              <a:rPr lang="en-US" sz="2400" dirty="0" err="1" smtClean="0"/>
              <a:t>Propranolol</a:t>
            </a:r>
            <a:endParaRPr lang="es-ES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524000"/>
            <a:ext cx="8229600" cy="483395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History</a:t>
            </a:r>
          </a:p>
          <a:p>
            <a:pPr lvl="1" eaLnBrk="1" hangingPunct="1"/>
            <a:r>
              <a:rPr lang="en-US" sz="3200" dirty="0" smtClean="0"/>
              <a:t>Intubation--even transient</a:t>
            </a:r>
          </a:p>
          <a:p>
            <a:pPr lvl="1" eaLnBrk="1" hangingPunct="1"/>
            <a:r>
              <a:rPr lang="en-US" sz="3200" dirty="0" smtClean="0"/>
              <a:t>NICU admission history</a:t>
            </a:r>
          </a:p>
          <a:p>
            <a:pPr lvl="1" eaLnBrk="1" hangingPunct="1"/>
            <a:r>
              <a:rPr lang="en-US" sz="3200" dirty="0" err="1" smtClean="0"/>
              <a:t>Stridor</a:t>
            </a:r>
            <a:r>
              <a:rPr lang="en-US" sz="3200" dirty="0" smtClean="0"/>
              <a:t> with URI</a:t>
            </a:r>
          </a:p>
          <a:p>
            <a:pPr lvl="1" eaLnBrk="1" hangingPunct="1"/>
            <a:r>
              <a:rPr lang="en-US" sz="3200" dirty="0" smtClean="0"/>
              <a:t>History of recurrent or prolonged croup or asthma</a:t>
            </a:r>
          </a:p>
          <a:p>
            <a:pPr lvl="1" eaLnBrk="1" hangingPunct="1"/>
            <a:r>
              <a:rPr lang="en-US" sz="3200" dirty="0" smtClean="0"/>
              <a:t>Poor response to standard therapy</a:t>
            </a:r>
          </a:p>
        </p:txBody>
      </p:sp>
      <p:sp>
        <p:nvSpPr>
          <p:cNvPr id="38915" name="Rectangle 1029"/>
          <p:cNvSpPr>
            <a:spLocks noChangeArrowheads="1"/>
          </p:cNvSpPr>
          <p:nvPr/>
        </p:nvSpPr>
        <p:spPr bwMode="auto">
          <a:xfrm>
            <a:off x="285720" y="357166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5"/>
                </a:solidFill>
              </a:rPr>
              <a:t>POST INTUBATION INJURIES</a:t>
            </a:r>
            <a:endParaRPr lang="en-US" sz="4500" b="1" dirty="0">
              <a:solidFill>
                <a:srgbClr val="BD9A0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655763"/>
            <a:ext cx="4038600" cy="498794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Anterior </a:t>
            </a:r>
            <a:r>
              <a:rPr lang="en-US" dirty="0" err="1" smtClean="0"/>
              <a:t>commissure</a:t>
            </a:r>
            <a:r>
              <a:rPr lang="en-US" dirty="0" smtClean="0"/>
              <a:t> web</a:t>
            </a:r>
          </a:p>
          <a:p>
            <a:pPr lvl="1" eaLnBrk="1" hangingPunct="1"/>
            <a:r>
              <a:rPr lang="en-US" dirty="0" smtClean="0"/>
              <a:t>Weak, hoarse cry</a:t>
            </a:r>
          </a:p>
          <a:p>
            <a:pPr lvl="1" eaLnBrk="1" hangingPunct="1"/>
            <a:r>
              <a:rPr lang="en-US" dirty="0" smtClean="0"/>
              <a:t>Mild-moderate respiratory distress</a:t>
            </a:r>
          </a:p>
          <a:p>
            <a:pPr lvl="1" eaLnBrk="1" hangingPunct="1"/>
            <a:r>
              <a:rPr lang="en-US" dirty="0" smtClean="0"/>
              <a:t>Treatment:</a:t>
            </a:r>
          </a:p>
          <a:p>
            <a:pPr lvl="2" eaLnBrk="1" hangingPunct="1"/>
            <a:r>
              <a:rPr lang="en-US" dirty="0" smtClean="0"/>
              <a:t>Endoscopic division</a:t>
            </a:r>
          </a:p>
          <a:p>
            <a:pPr lvl="2" eaLnBrk="1" hangingPunct="1"/>
            <a:r>
              <a:rPr lang="en-US" sz="2000" dirty="0" smtClean="0"/>
              <a:t>Laryngeal keel</a:t>
            </a:r>
          </a:p>
          <a:p>
            <a:pPr lvl="2" eaLnBrk="1" hangingPunct="1"/>
            <a:r>
              <a:rPr lang="en-US" sz="2000" dirty="0" smtClean="0"/>
              <a:t>Short term post-op intubation</a:t>
            </a:r>
          </a:p>
          <a:p>
            <a:pPr lvl="2" eaLnBrk="1" hangingPunct="1"/>
            <a:r>
              <a:rPr lang="en-US" sz="2000" dirty="0" err="1" smtClean="0"/>
              <a:t>Mitomycin</a:t>
            </a:r>
            <a:r>
              <a:rPr lang="en-US" sz="2000" dirty="0" smtClean="0"/>
              <a:t> (?)</a:t>
            </a:r>
            <a:endParaRPr lang="en-US" dirty="0" smtClean="0"/>
          </a:p>
        </p:txBody>
      </p:sp>
      <p:pic>
        <p:nvPicPr>
          <p:cNvPr id="39939" name="Picture 2054" descr="web"/>
          <p:cNvPicPr>
            <a:picLocks noChangeAspect="1" noChangeArrowheads="1"/>
          </p:cNvPicPr>
          <p:nvPr/>
        </p:nvPicPr>
        <p:blipFill>
          <a:blip r:embed="rId3"/>
          <a:srcRect l="4286" t="5977" b="2577"/>
          <a:stretch>
            <a:fillRect/>
          </a:stretch>
        </p:blipFill>
        <p:spPr bwMode="auto">
          <a:xfrm>
            <a:off x="4071934" y="1643049"/>
            <a:ext cx="5034750" cy="51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85720" y="285728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POST INTUBATION INJURIES</a:t>
            </a:r>
            <a:endParaRPr lang="en-US" sz="45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5720" y="428604"/>
            <a:ext cx="8637588" cy="823913"/>
          </a:xfrm>
          <a:noFill/>
        </p:spPr>
        <p:txBody>
          <a:bodyPr/>
          <a:lstStyle/>
          <a:p>
            <a:pPr algn="ctr" eaLnBrk="1" hangingPunct="1"/>
            <a:r>
              <a:rPr lang="en-US" sz="4500" dirty="0" smtClean="0">
                <a:ln>
                  <a:noFill/>
                </a:ln>
                <a:solidFill>
                  <a:srgbClr val="BD9A05"/>
                </a:solidFill>
                <a:effectLst/>
              </a:rPr>
              <a:t> POST INTUBATION INJURIES</a:t>
            </a:r>
          </a:p>
        </p:txBody>
      </p:sp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>
          <a:xfrm>
            <a:off x="381001" y="1714488"/>
            <a:ext cx="5191132" cy="5143512"/>
          </a:xfrm>
        </p:spPr>
        <p:txBody>
          <a:bodyPr/>
          <a:lstStyle/>
          <a:p>
            <a:pPr marL="342900" indent="-342900" eaLnBrk="1" hangingPunct="1"/>
            <a:r>
              <a:rPr lang="en-US" sz="2400" dirty="0" err="1" smtClean="0"/>
              <a:t>Interarytenoid</a:t>
            </a:r>
            <a:r>
              <a:rPr lang="en-US" sz="2400" dirty="0" smtClean="0"/>
              <a:t> web</a:t>
            </a:r>
          </a:p>
          <a:p>
            <a:pPr marL="742950" lvl="1" indent="-285750" eaLnBrk="1" hangingPunct="1"/>
            <a:r>
              <a:rPr lang="en-US" sz="2000" dirty="0" smtClean="0"/>
              <a:t>Difficult problem</a:t>
            </a:r>
          </a:p>
          <a:p>
            <a:pPr marL="742950" lvl="1" indent="-285750" eaLnBrk="1" hangingPunct="1"/>
            <a:r>
              <a:rPr lang="en-US" sz="2000" dirty="0" smtClean="0"/>
              <a:t>Mistaken for vocal cord paralysis</a:t>
            </a:r>
          </a:p>
          <a:p>
            <a:pPr marL="742950" lvl="1" indent="-285750" eaLnBrk="1" hangingPunct="1"/>
            <a:r>
              <a:rPr lang="en-US" sz="2000" dirty="0" smtClean="0"/>
              <a:t>Assess with MSL using 2 handed                           distraction technique</a:t>
            </a:r>
          </a:p>
          <a:p>
            <a:pPr marL="742950" lvl="1" indent="-285750" eaLnBrk="1" hangingPunct="1"/>
            <a:r>
              <a:rPr lang="en-US" sz="2000" dirty="0" smtClean="0"/>
              <a:t>Repair: endoscopic division alone                                  rarely successful</a:t>
            </a:r>
          </a:p>
          <a:p>
            <a:pPr marL="1143000" lvl="2" eaLnBrk="1" hangingPunct="1"/>
            <a:r>
              <a:rPr lang="en-US" sz="2000" dirty="0" err="1" smtClean="0"/>
              <a:t>Mitomicin</a:t>
            </a:r>
            <a:r>
              <a:rPr lang="en-US" sz="2000" dirty="0" smtClean="0"/>
              <a:t> C</a:t>
            </a:r>
          </a:p>
          <a:p>
            <a:pPr marL="1143000" lvl="2" eaLnBrk="1" hangingPunct="1"/>
            <a:r>
              <a:rPr lang="en-US" sz="2000" dirty="0" smtClean="0"/>
              <a:t>Mucosal flap interposition</a:t>
            </a:r>
          </a:p>
          <a:p>
            <a:pPr marL="1143000" lvl="2" eaLnBrk="1" hangingPunct="1"/>
            <a:r>
              <a:rPr lang="en-US" sz="2000" dirty="0" smtClean="0"/>
              <a:t>Posterior </a:t>
            </a:r>
            <a:r>
              <a:rPr lang="en-US" sz="2000" dirty="0" err="1" smtClean="0"/>
              <a:t>cricoid</a:t>
            </a:r>
            <a:r>
              <a:rPr lang="en-US" sz="2000" dirty="0" smtClean="0"/>
              <a:t> expansion</a:t>
            </a:r>
          </a:p>
        </p:txBody>
      </p:sp>
      <p:pic>
        <p:nvPicPr>
          <p:cNvPr id="41988" name="Picture 4" descr="intary band 1"/>
          <p:cNvPicPr>
            <a:picLocks noChangeAspect="1" noChangeArrowheads="1"/>
          </p:cNvPicPr>
          <p:nvPr/>
        </p:nvPicPr>
        <p:blipFill>
          <a:blip r:embed="rId3"/>
          <a:srcRect l="1564" r="51500"/>
          <a:stretch>
            <a:fillRect/>
          </a:stretch>
        </p:blipFill>
        <p:spPr bwMode="auto">
          <a:xfrm>
            <a:off x="5429256" y="1643050"/>
            <a:ext cx="3097324" cy="49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00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Subglottic Stenosis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Assess entire airway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Size &amp; grade stenosis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Grade I (0-50%)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Grade II (50-70%)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Grade III (70-99%)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Grade IV (No visible lumen)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Observation (Grade I-II)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Dilatation (Grade II-III)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Laryngotracheal reconstruction  (Grade III-IV)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Treat for GERD</a:t>
            </a:r>
          </a:p>
        </p:txBody>
      </p:sp>
      <p:pic>
        <p:nvPicPr>
          <p:cNvPr id="43011" name="Picture 5" descr="S13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3727" t="10304" r="21701" b="10378"/>
          <a:stretch>
            <a:fillRect/>
          </a:stretch>
        </p:blipFill>
        <p:spPr bwMode="auto">
          <a:xfrm>
            <a:off x="5943600" y="1371600"/>
            <a:ext cx="2514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S08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27664" t="22127" r="22357" b="8731"/>
          <a:stretch>
            <a:fillRect/>
          </a:stretch>
        </p:blipFill>
        <p:spPr bwMode="auto">
          <a:xfrm>
            <a:off x="5943600" y="4038600"/>
            <a:ext cx="25908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031"/>
          <p:cNvSpPr>
            <a:spLocks noChangeArrowheads="1"/>
          </p:cNvSpPr>
          <p:nvPr/>
        </p:nvSpPr>
        <p:spPr bwMode="auto">
          <a:xfrm>
            <a:off x="274638" y="381000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POST INTUBATION INJURIES</a:t>
            </a:r>
            <a:endParaRPr lang="en-US" sz="45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1013"/>
            <a:ext cx="7773988" cy="3735387"/>
          </a:xfrm>
        </p:spPr>
        <p:txBody>
          <a:bodyPr/>
          <a:lstStyle/>
          <a:p>
            <a:pPr eaLnBrk="1" hangingPunct="1"/>
            <a:r>
              <a:rPr lang="en-US" smtClean="0"/>
              <a:t>Subglottic Cysts</a:t>
            </a:r>
          </a:p>
          <a:p>
            <a:pPr lvl="1" eaLnBrk="1" hangingPunct="1"/>
            <a:r>
              <a:rPr lang="en-US" smtClean="0"/>
              <a:t>Often multiple</a:t>
            </a:r>
          </a:p>
          <a:p>
            <a:pPr lvl="1" eaLnBrk="1" hangingPunct="1"/>
            <a:r>
              <a:rPr lang="en-US" smtClean="0"/>
              <a:t>Removal</a:t>
            </a:r>
          </a:p>
          <a:p>
            <a:pPr lvl="2" eaLnBrk="1" hangingPunct="1"/>
            <a:r>
              <a:rPr lang="en-US" sz="2000" smtClean="0"/>
              <a:t>Forceps</a:t>
            </a:r>
          </a:p>
          <a:p>
            <a:pPr lvl="2" eaLnBrk="1" hangingPunct="1"/>
            <a:r>
              <a:rPr lang="en-US" sz="2000" smtClean="0"/>
              <a:t>Laser (CO</a:t>
            </a:r>
            <a:r>
              <a:rPr lang="en-US" sz="2000" baseline="-25000" smtClean="0"/>
              <a:t>2</a:t>
            </a:r>
            <a:r>
              <a:rPr lang="en-US" sz="2000" smtClean="0"/>
              <a:t> / KTP)</a:t>
            </a:r>
          </a:p>
          <a:p>
            <a:pPr lvl="2" eaLnBrk="1" hangingPunct="1"/>
            <a:r>
              <a:rPr lang="en-US" sz="2000" smtClean="0"/>
              <a:t>Microdebrider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44035" name="Picture 4" descr="AQUIRED03"/>
          <p:cNvPicPr>
            <a:picLocks noChangeAspect="1" noChangeArrowheads="1"/>
          </p:cNvPicPr>
          <p:nvPr/>
        </p:nvPicPr>
        <p:blipFill>
          <a:blip r:embed="rId2"/>
          <a:srcRect l="3207" r="6978" b="53029"/>
          <a:stretch>
            <a:fillRect/>
          </a:stretch>
        </p:blipFill>
        <p:spPr bwMode="auto">
          <a:xfrm>
            <a:off x="4267200" y="4191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Subglottic cysts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4634" r="55206" b="51111"/>
          <a:stretch>
            <a:fillRect/>
          </a:stretch>
        </p:blipFill>
        <p:spPr bwMode="auto">
          <a:xfrm>
            <a:off x="4419600" y="167640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subglottic cyst 2"/>
          <p:cNvPicPr>
            <a:picLocks noChangeAspect="1" noChangeArrowheads="1"/>
          </p:cNvPicPr>
          <p:nvPr/>
        </p:nvPicPr>
        <p:blipFill>
          <a:blip r:embed="rId4"/>
          <a:srcRect l="2083" r="4167" b="52139"/>
          <a:stretch>
            <a:fillRect/>
          </a:stretch>
        </p:blipFill>
        <p:spPr bwMode="auto">
          <a:xfrm>
            <a:off x="6553200" y="4191000"/>
            <a:ext cx="2216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S079"/>
          <p:cNvPicPr>
            <a:picLocks noChangeAspect="1" noChangeArrowheads="1"/>
          </p:cNvPicPr>
          <p:nvPr/>
        </p:nvPicPr>
        <p:blipFill>
          <a:blip r:embed="rId5"/>
          <a:srcRect l="15096" t="3772" r="7547" b="1886"/>
          <a:stretch>
            <a:fillRect/>
          </a:stretch>
        </p:blipFill>
        <p:spPr bwMode="auto">
          <a:xfrm>
            <a:off x="571472" y="4214818"/>
            <a:ext cx="29718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Subglottic cysts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4634" t="51111" r="55206"/>
          <a:stretch>
            <a:fillRect/>
          </a:stretch>
        </p:blipFill>
        <p:spPr bwMode="auto">
          <a:xfrm>
            <a:off x="6705600" y="167640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034"/>
          <p:cNvSpPr>
            <a:spLocks noChangeArrowheads="1"/>
          </p:cNvSpPr>
          <p:nvPr/>
        </p:nvSpPr>
        <p:spPr bwMode="auto">
          <a:xfrm>
            <a:off x="274638" y="381000"/>
            <a:ext cx="8596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BD9A06"/>
                </a:solidFill>
              </a:rPr>
              <a:t>POST INTUBATION INJURIES</a:t>
            </a:r>
            <a:endParaRPr lang="en-US" sz="4500" b="1" dirty="0">
              <a:solidFill>
                <a:srgbClr val="BD9A0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FOREIGN-BODY (FB) ASPIRATION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Peak incidence age 1 to 3 years</a:t>
            </a:r>
          </a:p>
          <a:p>
            <a:pPr lvl="1"/>
            <a:r>
              <a:rPr lang="en-US"/>
              <a:t>90% of cases under age 4</a:t>
            </a:r>
          </a:p>
          <a:p>
            <a:r>
              <a:rPr lang="en-US"/>
              <a:t>Most commonly foods or toys</a:t>
            </a:r>
          </a:p>
          <a:p>
            <a:pPr lvl="1"/>
            <a:r>
              <a:rPr lang="en-US"/>
              <a:t>Foods- peanuts, raisins, grapes, and hot dogs</a:t>
            </a:r>
          </a:p>
          <a:p>
            <a:pPr lvl="1"/>
            <a:r>
              <a:rPr lang="en-US"/>
              <a:t>Vegetable matter can cause intense pneumonitis and subsequent pneumonia</a:t>
            </a:r>
          </a:p>
          <a:p>
            <a:pPr lvl="1"/>
            <a:r>
              <a:rPr lang="en-US"/>
              <a:t>Toys/objects- typically small, smooth, and round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FOREIGN-BODY ASPIRATION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Signs &amp; Symptoms</a:t>
            </a:r>
          </a:p>
          <a:p>
            <a:pPr lvl="1"/>
            <a:r>
              <a:rPr lang="en-US"/>
              <a:t>Majority with abrupt onset of stridor or respiratory distress or failure</a:t>
            </a:r>
          </a:p>
          <a:p>
            <a:pPr lvl="1"/>
            <a:r>
              <a:rPr lang="en-US"/>
              <a:t>Classically, but not always, laryngotracheal FB cause stridor and bronchial FB cause wheeze </a:t>
            </a:r>
          </a:p>
          <a:p>
            <a:pPr lvl="1"/>
            <a:r>
              <a:rPr lang="en-US"/>
              <a:t>Some may be asymptomatic and normal P.E.</a:t>
            </a:r>
          </a:p>
          <a:p>
            <a:pPr lvl="1"/>
            <a:r>
              <a:rPr lang="en-US"/>
              <a:t>FB should be suspected in unilateral wheeze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FOREIGN-BODY ASPIRATION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Signs &amp; Symptoms</a:t>
            </a:r>
          </a:p>
          <a:p>
            <a:pPr lvl="1"/>
            <a:r>
              <a:rPr lang="en-US"/>
              <a:t>History of choking episode</a:t>
            </a:r>
          </a:p>
          <a:p>
            <a:pPr lvl="1"/>
            <a:r>
              <a:rPr lang="en-US"/>
              <a:t>Chronic cough</a:t>
            </a:r>
          </a:p>
          <a:p>
            <a:pPr lvl="1"/>
            <a:r>
              <a:rPr lang="en-US"/>
              <a:t>History of persistent or recurrent pneumonia</a:t>
            </a:r>
          </a:p>
          <a:p>
            <a:pPr lvl="1"/>
            <a:r>
              <a:rPr lang="en-US"/>
              <a:t>Persistent croup or asthma after adequate tx</a:t>
            </a:r>
          </a:p>
          <a:p>
            <a:pPr lvl="1"/>
            <a:r>
              <a:rPr lang="en-US"/>
              <a:t>Pharyngeal pain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o2ay\Miners\ENT\ENT Pictures\normal lary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0772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FOREIGN-BODY ASPIRATION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Diagnosis</a:t>
            </a:r>
          </a:p>
          <a:p>
            <a:pPr lvl="1"/>
            <a:r>
              <a:rPr lang="en-US"/>
              <a:t>Maintain high index of suspicion</a:t>
            </a:r>
          </a:p>
          <a:p>
            <a:pPr lvl="1"/>
            <a:r>
              <a:rPr lang="en-US"/>
              <a:t>Up to 1/3 of FB aspirations may have normal XR as most FB are not radiopaque</a:t>
            </a:r>
          </a:p>
          <a:p>
            <a:pPr lvl="1"/>
            <a:r>
              <a:rPr lang="en-US"/>
              <a:t>CT may be helpful</a:t>
            </a:r>
          </a:p>
          <a:p>
            <a:pPr lvl="1"/>
            <a:r>
              <a:rPr lang="en-US"/>
              <a:t>If clinical suspicion is high may need laryngoscopy and rigid bronchoscopy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FB </a:t>
            </a: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Complete obstruction-may see segmental </a:t>
            </a:r>
            <a:r>
              <a:rPr lang="en-US" sz="2800" dirty="0" err="1"/>
              <a:t>atelectasis</a:t>
            </a:r>
            <a:r>
              <a:rPr lang="en-US" sz="2800" dirty="0"/>
              <a:t> on </a:t>
            </a:r>
            <a:r>
              <a:rPr lang="en-US" sz="2800" dirty="0" err="1" smtClean="0"/>
              <a:t>XRay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Partial obstruction-ball valve effect, may cause obstructive emphysema</a:t>
            </a:r>
          </a:p>
          <a:p>
            <a:pPr lvl="1"/>
            <a:r>
              <a:rPr lang="en-US" sz="2400" dirty="0" err="1"/>
              <a:t>B/l</a:t>
            </a:r>
            <a:r>
              <a:rPr lang="en-US" sz="2400" dirty="0"/>
              <a:t> </a:t>
            </a:r>
            <a:r>
              <a:rPr lang="en-US" sz="2400" dirty="0" err="1"/>
              <a:t>decubitus</a:t>
            </a:r>
            <a:r>
              <a:rPr lang="en-US" sz="2400" dirty="0"/>
              <a:t> PA XR obstructed side remains inflated and diaphragm inferiorly displaced when involved side is down</a:t>
            </a:r>
          </a:p>
          <a:p>
            <a:endParaRPr lang="en-US" sz="2800" dirty="0" smtClean="0"/>
          </a:p>
          <a:p>
            <a:r>
              <a:rPr lang="en-US" sz="2800" dirty="0" smtClean="0"/>
              <a:t>Esophageal </a:t>
            </a:r>
            <a:r>
              <a:rPr lang="en-US" sz="2800" dirty="0"/>
              <a:t>FB </a:t>
            </a:r>
            <a:r>
              <a:rPr lang="en-US" sz="2800" dirty="0" err="1"/>
              <a:t>vs</a:t>
            </a:r>
            <a:r>
              <a:rPr lang="en-US" sz="2800" dirty="0"/>
              <a:t> Tracheal FB</a:t>
            </a:r>
          </a:p>
          <a:p>
            <a:pPr lvl="1"/>
            <a:r>
              <a:rPr lang="en-US" sz="2400" dirty="0"/>
              <a:t>Narrow flat FB in esophagus usually orients in coronal plane,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err="1"/>
              <a:t>sagittal</a:t>
            </a:r>
            <a:r>
              <a:rPr lang="en-US" sz="2400" dirty="0"/>
              <a:t> plane if in the trachea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the FB located?</a:t>
            </a:r>
          </a:p>
        </p:txBody>
      </p:sp>
      <p:pic>
        <p:nvPicPr>
          <p:cNvPr id="55301" name="Picture 5" descr="ped_oct02_f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4480" y="1371600"/>
            <a:ext cx="5300870" cy="548640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FOREIGN-BODY ASPIRATION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Treatment</a:t>
            </a:r>
          </a:p>
          <a:p>
            <a:pPr lvl="1"/>
            <a:r>
              <a:rPr lang="en-US"/>
              <a:t>ACLS-obstructed airway management, or follow predetermined ED protocols if available</a:t>
            </a:r>
          </a:p>
          <a:p>
            <a:pPr lvl="1"/>
            <a:r>
              <a:rPr lang="en-US"/>
              <a:t>Obtain appropriate consults, ENT, Anesthesia or Pulmonary</a:t>
            </a:r>
          </a:p>
          <a:p>
            <a:pPr lvl="1"/>
            <a:r>
              <a:rPr lang="en-US"/>
              <a:t>Removal by trained personal or transport to appropriate facility 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850" y="1854200"/>
            <a:ext cx="18923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54864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laryngeal web  a web spread between the vocal folds near the anterior commissure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048000" y="3810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Perpetua" pitchFamily="18" charset="0"/>
              </a:rPr>
              <a:t>Laryngeal Web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2954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Thank  YOU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b="1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Stridor</a:t>
            </a:r>
            <a:r>
              <a:rPr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 is an alarming symptom don’t let it pass </a:t>
            </a:r>
            <a:endParaRPr sz="2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pic>
        <p:nvPicPr>
          <p:cNvPr id="25604" name="Picture 2" descr="http://t2.gstatic.com/images?q=tbn:ANd9GcRXz9Mxfr2AlldDgGEWHSpzt0HPAK19QSlG4L6QZsfbjzDPLYA&amp;t=1&amp;usg=__3SvNUWWgJEm9xQBJS0hDrBV-fDg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617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woent.ca/files/ent_cases/Stridor/NPF_lary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838200"/>
            <a:ext cx="7156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Congenital Laryngeal Anomalies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Laryngomalacia</a:t>
            </a:r>
            <a:r>
              <a:rPr lang="en-US" sz="1800" dirty="0" smtClean="0"/>
              <a:t>-different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Tracheomalacia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Vocal Cord Paralysis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Laryngeal Clefts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Vascular Rings and Slings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Infectious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“Croup” (</a:t>
            </a:r>
            <a:r>
              <a:rPr lang="en-US" sz="1800" dirty="0" err="1" smtClean="0"/>
              <a:t>Laryngotracheitis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Epiglottitis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Tracheitis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Trauma</a:t>
            </a:r>
          </a:p>
        </p:txBody>
      </p:sp>
      <p:sp>
        <p:nvSpPr>
          <p:cNvPr id="819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Croup Masquerade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Subglottic</a:t>
            </a:r>
            <a:r>
              <a:rPr lang="en-US" sz="1800" dirty="0" smtClean="0"/>
              <a:t> </a:t>
            </a:r>
            <a:r>
              <a:rPr lang="en-US" sz="1800" dirty="0" err="1" smtClean="0"/>
              <a:t>Hemangioma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Recurrent Respiratory </a:t>
            </a:r>
            <a:r>
              <a:rPr lang="en-US" sz="1800" dirty="0" err="1" smtClean="0"/>
              <a:t>Papillomatosis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Post Intubation </a:t>
            </a:r>
            <a:r>
              <a:rPr lang="en-US" sz="1800" dirty="0" err="1" smtClean="0"/>
              <a:t>Glottic</a:t>
            </a:r>
            <a:r>
              <a:rPr lang="en-US" sz="1800" dirty="0" smtClean="0"/>
              <a:t> and </a:t>
            </a:r>
            <a:r>
              <a:rPr lang="en-US" sz="1800" dirty="0" err="1" smtClean="0"/>
              <a:t>Subglottic</a:t>
            </a:r>
            <a:r>
              <a:rPr lang="en-US" sz="1800" dirty="0" smtClean="0"/>
              <a:t> Lesions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Congenital </a:t>
            </a:r>
            <a:r>
              <a:rPr lang="en-US" sz="1800" dirty="0" err="1" smtClean="0"/>
              <a:t>Glottic</a:t>
            </a:r>
            <a:r>
              <a:rPr lang="en-US" sz="1800" dirty="0" smtClean="0"/>
              <a:t> and </a:t>
            </a:r>
            <a:r>
              <a:rPr lang="en-US" sz="1800" dirty="0" err="1" smtClean="0"/>
              <a:t>Subglottic</a:t>
            </a:r>
            <a:r>
              <a:rPr lang="en-US" sz="1800" dirty="0" smtClean="0"/>
              <a:t> </a:t>
            </a:r>
            <a:r>
              <a:rPr lang="en-US" sz="1800" dirty="0" err="1" smtClean="0"/>
              <a:t>Stenosis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Extra-Esophageal (</a:t>
            </a:r>
            <a:r>
              <a:rPr lang="en-US" sz="1800" dirty="0" err="1" smtClean="0"/>
              <a:t>Gastroesophageal</a:t>
            </a:r>
            <a:r>
              <a:rPr lang="en-US" sz="1800" dirty="0" smtClean="0"/>
              <a:t>) Reflux Disease/</a:t>
            </a:r>
            <a:r>
              <a:rPr lang="en-US" sz="1800" dirty="0" err="1" smtClean="0"/>
              <a:t>Eosinophilic</a:t>
            </a:r>
            <a:r>
              <a:rPr lang="en-US" sz="1800" dirty="0" smtClean="0"/>
              <a:t> </a:t>
            </a:r>
            <a:r>
              <a:rPr lang="en-US" sz="1800" dirty="0" err="1" smtClean="0"/>
              <a:t>Esophagitis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Foreign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Tracheal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Esophageal</a:t>
            </a:r>
          </a:p>
        </p:txBody>
      </p:sp>
      <p:sp>
        <p:nvSpPr>
          <p:cNvPr id="8196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4000" smtClean="0">
                <a:ln>
                  <a:noFill/>
                </a:ln>
                <a:effectLst/>
              </a:rPr>
              <a:t>Laryngeal Stridor: Etiology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scan00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2625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</TotalTime>
  <Words>2345</Words>
  <Application>Microsoft Office PowerPoint</Application>
  <PresentationFormat>On-screen Show (4:3)</PresentationFormat>
  <Paragraphs>489</Paragraphs>
  <Slides>65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STRIDOR  Dr. Prathana Seles SR Ent Department TMCH</vt:lpstr>
      <vt:lpstr>Slide 2</vt:lpstr>
      <vt:lpstr>Stridor may be inspiratory, expiratory, or biphasic depending on its timing in the respiratory cycle. </vt:lpstr>
      <vt:lpstr>Slide 4</vt:lpstr>
      <vt:lpstr>Slide 5</vt:lpstr>
      <vt:lpstr>Slide 6</vt:lpstr>
      <vt:lpstr>Slide 7</vt:lpstr>
      <vt:lpstr>Laryngeal Stridor: Etiology</vt:lpstr>
      <vt:lpstr>Slide 9</vt:lpstr>
      <vt:lpstr>CAUSES</vt:lpstr>
      <vt:lpstr>CAUSES OF ACUTE STRIDOR</vt:lpstr>
      <vt:lpstr>PATHOPHYSIOLOGY</vt:lpstr>
      <vt:lpstr>Slide 13</vt:lpstr>
      <vt:lpstr>Slide 14</vt:lpstr>
      <vt:lpstr>Slide 15</vt:lpstr>
      <vt:lpstr>Slide 16</vt:lpstr>
      <vt:lpstr>Slide 17</vt:lpstr>
      <vt:lpstr>PHYSICAL EXAMINATION</vt:lpstr>
      <vt:lpstr>Slide 19</vt:lpstr>
      <vt:lpstr>Slide 20</vt:lpstr>
      <vt:lpstr>Slide 21</vt:lpstr>
      <vt:lpstr>ASSESSMENT OF SEVERITY OF STRIDOR</vt:lpstr>
      <vt:lpstr>WORRYING SIGNS IN CHILDREN WITH STRIDOR</vt:lpstr>
      <vt:lpstr>Slide 24</vt:lpstr>
      <vt:lpstr>Slide 25</vt:lpstr>
      <vt:lpstr>Slide 26</vt:lpstr>
      <vt:lpstr>Slide 27</vt:lpstr>
      <vt:lpstr>INVESTIGATIONS: OVERVIEW</vt:lpstr>
      <vt:lpstr>INVESTIGATIONS: OVERVIEW</vt:lpstr>
      <vt:lpstr>INVESTIGATIONS: OVERVIEW</vt:lpstr>
      <vt:lpstr>TREATMENT: MEDICAL CARE</vt:lpstr>
      <vt:lpstr>TREATMENT: SURGICAL CARE</vt:lpstr>
      <vt:lpstr>TREATMENT: DIET</vt:lpstr>
      <vt:lpstr>WHO DO YOU CALL?</vt:lpstr>
      <vt:lpstr>IMPORTANT CONDITIONS ASSOCIATED WITH STRIDOR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PEDIATRIC AIRWAY LESIONS MANAGED ENDOSCOPICALLY OR WITH OPEN SURGICAL REPAIR</vt:lpstr>
      <vt:lpstr> SUBGLOTTIC HEMANGIOMA</vt:lpstr>
      <vt:lpstr> SUBGLOTTIC HEMANGIOMA</vt:lpstr>
      <vt:lpstr> SUBGLOTTIC HEMANGIOMA</vt:lpstr>
      <vt:lpstr>Management Options for Airway Hemangioma</vt:lpstr>
      <vt:lpstr>Slide 52</vt:lpstr>
      <vt:lpstr>Slide 53</vt:lpstr>
      <vt:lpstr> POST INTUBATION INJURIES</vt:lpstr>
      <vt:lpstr>Slide 55</vt:lpstr>
      <vt:lpstr>Slide 56</vt:lpstr>
      <vt:lpstr>FOREIGN-BODY (FB) ASPIRATION</vt:lpstr>
      <vt:lpstr>FOREIGN-BODY ASPIRATION</vt:lpstr>
      <vt:lpstr>FOREIGN-BODY ASPIRATION</vt:lpstr>
      <vt:lpstr>FOREIGN-BODY ASPIRATION</vt:lpstr>
      <vt:lpstr>FB Diagnosis</vt:lpstr>
      <vt:lpstr>Where is the FB located?</vt:lpstr>
      <vt:lpstr>FOREIGN-BODY ASPIRATION</vt:lpstr>
      <vt:lpstr>Slide 64</vt:lpstr>
      <vt:lpstr>Stridor is an alarming symptom don’t let it pass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STRIDOR</dc:title>
  <dc:creator>office</dc:creator>
  <cp:lastModifiedBy>ENT</cp:lastModifiedBy>
  <cp:revision>18</cp:revision>
  <dcterms:created xsi:type="dcterms:W3CDTF">2016-09-30T06:04:18Z</dcterms:created>
  <dcterms:modified xsi:type="dcterms:W3CDTF">2021-12-23T08:28:21Z</dcterms:modified>
</cp:coreProperties>
</file>