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A3A6-E9E0-5040-B0FF-BB95AB9F4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902" y="2409492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bg1"/>
                </a:solidFill>
                <a:latin typeface="Algerian" pitchFamily="82" charset="0"/>
              </a:rPr>
              <a:t>DRY EYES – Investigations &amp; Treatment. </a:t>
            </a:r>
            <a:endParaRPr lang="en-US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10958-277E-E74D-AB3D-1833540B7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3237" y="5454952"/>
            <a:ext cx="4445521" cy="1209524"/>
          </a:xfrm>
        </p:spPr>
        <p:txBody>
          <a:bodyPr>
            <a:normAutofit fontScale="92500" lnSpcReduction="20000"/>
          </a:bodyPr>
          <a:lstStyle/>
          <a:p>
            <a:r>
              <a:rPr lang="en-GB">
                <a:solidFill>
                  <a:schemeClr val="tx1"/>
                </a:solidFill>
              </a:rPr>
              <a:t>-NITHYAVARSHINI M , </a:t>
            </a:r>
          </a:p>
          <a:p>
            <a:r>
              <a:rPr lang="en-GB">
                <a:solidFill>
                  <a:schemeClr val="tx1"/>
                </a:solidFill>
              </a:rPr>
              <a:t>3</a:t>
            </a:r>
            <a:r>
              <a:rPr lang="en-GB" baseline="30000">
                <a:solidFill>
                  <a:schemeClr val="tx1"/>
                </a:solidFill>
              </a:rPr>
              <a:t>RD</a:t>
            </a:r>
            <a:r>
              <a:rPr lang="en-GB">
                <a:solidFill>
                  <a:schemeClr val="tx1"/>
                </a:solidFill>
              </a:rPr>
              <a:t> yr MBBS ,</a:t>
            </a:r>
          </a:p>
          <a:p>
            <a:r>
              <a:rPr lang="en-GB">
                <a:solidFill>
                  <a:schemeClr val="tx1"/>
                </a:solidFill>
              </a:rPr>
              <a:t>TAGORE MEDICAL COLLEGE AND HOSPITAL, CHENNAI 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86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F5A6-EA03-3644-B6BB-96721E7B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/>
              <a:t>Treatment </a:t>
            </a:r>
            <a:endParaRPr lang="en-US" sz="54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62946-BF09-164C-94A4-F92288A65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67" y="804689"/>
            <a:ext cx="7590319" cy="5248622"/>
          </a:xfrm>
        </p:spPr>
        <p:txBody>
          <a:bodyPr>
            <a:noAutofit/>
          </a:bodyPr>
          <a:lstStyle/>
          <a:p>
            <a:r>
              <a:rPr lang="en-GB" sz="3600"/>
              <a:t>Tear substitutes </a:t>
            </a:r>
          </a:p>
          <a:p>
            <a:r>
              <a:rPr lang="en-GB" sz="3600"/>
              <a:t>Topical cyclosporine </a:t>
            </a:r>
          </a:p>
          <a:p>
            <a:r>
              <a:rPr lang="en-GB" sz="3600"/>
              <a:t>Mucolytic </a:t>
            </a:r>
          </a:p>
          <a:p>
            <a:r>
              <a:rPr lang="en-GB" sz="3600"/>
              <a:t>Punctal plugs </a:t>
            </a:r>
          </a:p>
          <a:p>
            <a:r>
              <a:rPr lang="en-GB" sz="3600"/>
              <a:t>Amniotic membrane graft 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33710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4F77A-7601-744D-B61A-FDE8FD254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/>
          </a:bodyPr>
          <a:lstStyle/>
          <a:p>
            <a:r>
              <a:rPr lang="en-GB" sz="9600">
                <a:latin typeface="Algerian" pitchFamily="82" charset="0"/>
              </a:rPr>
              <a:t>THANK YOU </a:t>
            </a:r>
            <a:endParaRPr lang="en-US" sz="960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4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F4B7-897F-324E-84B7-5C240DB40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TEAR FILM</a:t>
            </a:r>
            <a:endParaRPr lang="en-US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EE1ECCA-F48C-A84E-B245-9FF2599B6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6238" y="1100667"/>
            <a:ext cx="6694714" cy="499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2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FAEE-104D-FF43-B4B7-3546304E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53" y="2094392"/>
            <a:ext cx="4882794" cy="2792422"/>
          </a:xfrm>
        </p:spPr>
        <p:txBody>
          <a:bodyPr/>
          <a:lstStyle/>
          <a:p>
            <a:r>
              <a:rPr lang="en-GB" b="1" u="sng"/>
              <a:t>Tear film tests 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C1D09-3698-554E-AD85-F0C611B45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239" y="815281"/>
            <a:ext cx="7481108" cy="5248622"/>
          </a:xfrm>
        </p:spPr>
        <p:txBody>
          <a:bodyPr>
            <a:normAutofit/>
          </a:bodyPr>
          <a:lstStyle/>
          <a:p>
            <a:r>
              <a:rPr lang="en-GB" sz="4000"/>
              <a:t>Tear Break Up Time ( TBUT)</a:t>
            </a:r>
          </a:p>
          <a:p>
            <a:r>
              <a:rPr lang="en-GB" sz="4000"/>
              <a:t>Schirmer’s test </a:t>
            </a:r>
          </a:p>
          <a:p>
            <a:r>
              <a:rPr lang="en-GB" sz="4000"/>
              <a:t>Lissamine Green </a:t>
            </a:r>
          </a:p>
          <a:p>
            <a:r>
              <a:rPr lang="en-GB" sz="4000"/>
              <a:t>Phenol Red thread test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90109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D3BC-BE50-C447-9A1F-7BB08536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21" y="2473697"/>
            <a:ext cx="3804322" cy="2098303"/>
          </a:xfrm>
        </p:spPr>
        <p:txBody>
          <a:bodyPr/>
          <a:lstStyle/>
          <a:p>
            <a:r>
              <a:rPr lang="en-GB" b="1" u="sng">
                <a:solidFill>
                  <a:schemeClr val="bg1"/>
                </a:solidFill>
              </a:rPr>
              <a:t>Tear Break Up Time </a:t>
            </a:r>
            <a:endParaRPr lang="en-US" b="1" u="sng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7F687-8116-324D-ACCD-27CF9CF39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103" y="436467"/>
            <a:ext cx="7568897" cy="3850475"/>
          </a:xfrm>
        </p:spPr>
        <p:txBody>
          <a:bodyPr>
            <a:noAutofit/>
          </a:bodyPr>
          <a:lstStyle/>
          <a:p>
            <a:r>
              <a:rPr lang="en-GB" sz="2800"/>
              <a:t>Fluorescein dye instilled into conjunctival sac.</a:t>
            </a:r>
          </a:p>
          <a:p>
            <a:r>
              <a:rPr lang="en-GB" sz="2800"/>
              <a:t>Ask the patient to blink.</a:t>
            </a:r>
          </a:p>
          <a:p>
            <a:r>
              <a:rPr lang="en-GB" sz="2800"/>
              <a:t>Illuminated with blue light .</a:t>
            </a:r>
          </a:p>
          <a:p>
            <a:pPr marL="0" indent="0">
              <a:buNone/>
            </a:pPr>
            <a:endParaRPr lang="en-GB" sz="28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BEF7B5-FBD1-4847-AAEA-9B67BB2E0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623" y="3429000"/>
            <a:ext cx="5766471" cy="2098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DBCD99-D81F-8D40-B7DF-0446BEC1C912}"/>
              </a:ext>
            </a:extLst>
          </p:cNvPr>
          <p:cNvSpPr txBox="1"/>
          <p:nvPr/>
        </p:nvSpPr>
        <p:spPr>
          <a:xfrm>
            <a:off x="4557217" y="5527303"/>
            <a:ext cx="7114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/>
              <a:t>Assess mucin components of tear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/>
              <a:t>Assess the wettability of  tear film 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53700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00762-89DB-8545-B6B3-C7D72E7EE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u="sng"/>
              <a:t>TBUT :</a:t>
            </a:r>
            <a:endParaRPr lang="en-US" sz="66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E7346-9325-1E44-9FC1-E1D97E326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143" y="803186"/>
            <a:ext cx="7366000" cy="5248622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chemeClr val="accent1"/>
                </a:solidFill>
              </a:rPr>
              <a:t>TBUT</a:t>
            </a:r>
            <a:r>
              <a:rPr lang="en-GB" sz="3200"/>
              <a:t> : The interval between a blink and appearance of 1</a:t>
            </a:r>
            <a:r>
              <a:rPr lang="en-GB" sz="3200" baseline="30000"/>
              <a:t>st</a:t>
            </a:r>
            <a:r>
              <a:rPr lang="en-GB" sz="3200"/>
              <a:t> spot on cornea is the tear break up time .</a:t>
            </a:r>
          </a:p>
          <a:p>
            <a:r>
              <a:rPr lang="en-GB" sz="3200">
                <a:solidFill>
                  <a:schemeClr val="accent1"/>
                </a:solidFill>
              </a:rPr>
              <a:t>TBUT</a:t>
            </a:r>
            <a:r>
              <a:rPr lang="en-GB" sz="3200"/>
              <a:t> : &lt;10sec </a:t>
            </a:r>
            <a:r>
              <a:rPr lang="en-GB" sz="3200">
                <a:sym typeface="Wingdings" pitchFamily="2" charset="2"/>
              </a:rPr>
              <a:t> mucin deficiency </a:t>
            </a:r>
          </a:p>
          <a:p>
            <a:r>
              <a:rPr lang="en-GB" sz="3200"/>
              <a:t>Dry spot at the same location</a:t>
            </a:r>
            <a:r>
              <a:rPr lang="en-GB" sz="3200">
                <a:sym typeface="Wingdings" pitchFamily="2" charset="2"/>
              </a:rPr>
              <a:t>Corneal disease.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5037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D3A4-6F94-E14D-917A-13CB542D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/>
              <a:t>Schirmer test </a:t>
            </a:r>
            <a:endParaRPr lang="en-US" sz="4800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2D68-D91E-3749-A527-9F61721EC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027" y="1045091"/>
            <a:ext cx="3338687" cy="5248622"/>
          </a:xfrm>
        </p:spPr>
        <p:txBody>
          <a:bodyPr>
            <a:normAutofit/>
          </a:bodyPr>
          <a:lstStyle/>
          <a:p>
            <a:r>
              <a:rPr lang="en-GB" sz="2800"/>
              <a:t>Quantitative test for measuring tear production. </a:t>
            </a:r>
          </a:p>
          <a:p>
            <a:r>
              <a:rPr lang="en-GB" sz="2800"/>
              <a:t>Whatman’s filter paper no.41 is used. </a:t>
            </a:r>
            <a:endParaRPr lang="en-US" sz="28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3329243-7A3E-B64B-A611-CAE0293B3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676" y="1020544"/>
            <a:ext cx="3581220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8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91D56DB-EFD8-6841-B73A-99AD32482755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028F0B-8841-B543-8520-5C536E1C792E}"/>
              </a:ext>
            </a:extLst>
          </p:cNvPr>
          <p:cNvSpPr txBox="1"/>
          <p:nvPr/>
        </p:nvSpPr>
        <p:spPr>
          <a:xfrm>
            <a:off x="488648" y="378954"/>
            <a:ext cx="6018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 u="sng"/>
              <a:t>Schirmer’s  test </a:t>
            </a:r>
            <a:endParaRPr lang="en-US" sz="5400" u="sng"/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CD210E95-810D-7946-98C5-E5CA8E46A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476" y="1571172"/>
            <a:ext cx="3793066" cy="4803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2928725-4499-9443-9869-B8C195FAE0B7}"/>
              </a:ext>
            </a:extLst>
          </p:cNvPr>
          <p:cNvSpPr txBox="1"/>
          <p:nvPr/>
        </p:nvSpPr>
        <p:spPr>
          <a:xfrm>
            <a:off x="168730" y="1126903"/>
            <a:ext cx="79598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/>
              <a:t>To check lacrimal gland function.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/>
              <a:t>Schirmer’s strip at the junction of lateral and middle 3</a:t>
            </a:r>
            <a:r>
              <a:rPr lang="en-GB" sz="2800" baseline="30000"/>
              <a:t>rd</a:t>
            </a:r>
            <a:r>
              <a:rPr lang="en-GB" sz="2800"/>
              <a:t> of Lower lid 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u="sng">
                <a:solidFill>
                  <a:schemeClr val="accent1"/>
                </a:solidFill>
              </a:rPr>
              <a:t>Can be done in 2 ways 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/>
              <a:t>  Without topical anesthesia  ( checks total secretion- reflex &amp; basal  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/>
              <a:t>With topical anesthesia ( checks only basal secretion)</a:t>
            </a:r>
          </a:p>
          <a:p>
            <a:pPr marL="342900" indent="-342900" algn="l">
              <a:buFont typeface="+mj-lt"/>
              <a:buAutoNum type="arabicPeriod"/>
            </a:pPr>
            <a:endParaRPr lang="en-GB" sz="28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u="sng">
                <a:solidFill>
                  <a:schemeClr val="accent1"/>
                </a:solidFill>
              </a:rPr>
              <a:t>Interpretation: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/>
              <a:t>&gt;15mm strip wet </a:t>
            </a:r>
            <a:r>
              <a:rPr lang="en-GB" sz="2800">
                <a:sym typeface="Wingdings" pitchFamily="2" charset="2"/>
              </a:rPr>
              <a:t>Normal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GB" sz="2800">
                <a:sym typeface="Wingdings" pitchFamily="2" charset="2"/>
              </a:rPr>
              <a:t>&lt;10mm strip wet Dry eye </a:t>
            </a:r>
          </a:p>
          <a:p>
            <a:pPr marL="342900" indent="-342900" algn="l">
              <a:buFont typeface="+mj-lt"/>
              <a:buAutoNum type="arabicPeriod"/>
            </a:pP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946749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A04E4-C936-5F4B-A750-5D151C9C6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/>
              <a:t>Lissamine green test </a:t>
            </a:r>
            <a:endParaRPr lang="en-US" b="1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AFCD77-ED28-434A-A07A-70C450D667FA}"/>
              </a:ext>
            </a:extLst>
          </p:cNvPr>
          <p:cNvSpPr txBox="1"/>
          <p:nvPr/>
        </p:nvSpPr>
        <p:spPr>
          <a:xfrm>
            <a:off x="3165769" y="5133260"/>
            <a:ext cx="8739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400">
                <a:latin typeface="+mj-lt"/>
              </a:rPr>
              <a:t>Can test conjunctival dryness.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4400">
                <a:latin typeface="+mj-lt"/>
              </a:rPr>
              <a:t>Used in vitamin A deficiency. </a:t>
            </a:r>
            <a:endParaRPr lang="en-US" sz="4400">
              <a:latin typeface="+mj-lt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92EEFEF9-5C70-9646-9A82-CEB7B442CF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3523" y="1352120"/>
            <a:ext cx="6760748" cy="3909292"/>
          </a:xfrm>
        </p:spPr>
      </p:pic>
    </p:spTree>
    <p:extLst>
      <p:ext uri="{BB962C8B-B14F-4D97-AF65-F5344CB8AC3E}">
        <p14:creationId xmlns:p14="http://schemas.microsoft.com/office/powerpoint/2010/main" val="251503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08C4-0450-BA40-AF99-1BFE384F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97" y="2458783"/>
            <a:ext cx="4229816" cy="2246265"/>
          </a:xfrm>
        </p:spPr>
        <p:txBody>
          <a:bodyPr>
            <a:normAutofit/>
          </a:bodyPr>
          <a:lstStyle/>
          <a:p>
            <a:r>
              <a:rPr lang="en-GB" sz="4400" b="1" u="sng"/>
              <a:t>Phenol Red thread test </a:t>
            </a:r>
            <a:endParaRPr lang="en-US" sz="4400" b="1" u="sng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00F2FB-AB7E-584A-B589-112061B91ED5}"/>
              </a:ext>
            </a:extLst>
          </p:cNvPr>
          <p:cNvSpPr txBox="1"/>
          <p:nvPr/>
        </p:nvSpPr>
        <p:spPr>
          <a:xfrm>
            <a:off x="4459934" y="4180344"/>
            <a:ext cx="77320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/>
              <a:t>Use a thread impregnated with phenol red dye ( yellow in color). Which on contact with tears becomes red.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u="sng">
                <a:solidFill>
                  <a:schemeClr val="accent1"/>
                </a:solidFill>
              </a:rPr>
              <a:t>After 15 secs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/>
              <a:t>&lt;6mm </a:t>
            </a:r>
            <a:r>
              <a:rPr lang="en-GB" sz="2800">
                <a:sym typeface="Wingdings" pitchFamily="2" charset="2"/>
              </a:rPr>
              <a:t>Dry eyes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/>
              <a:t>&gt;15mm </a:t>
            </a:r>
            <a:r>
              <a:rPr lang="en-GB" sz="2800">
                <a:sym typeface="Wingdings" pitchFamily="2" charset="2"/>
              </a:rPr>
              <a:t>Normal </a:t>
            </a:r>
            <a:endParaRPr lang="en-US" sz="280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C25AFAA-F8FD-894B-8A7A-D819AC2480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7814" y="917239"/>
            <a:ext cx="6281738" cy="3083087"/>
          </a:xfrm>
        </p:spPr>
      </p:pic>
    </p:spTree>
    <p:extLst>
      <p:ext uri="{BB962C8B-B14F-4D97-AF65-F5344CB8AC3E}">
        <p14:creationId xmlns:p14="http://schemas.microsoft.com/office/powerpoint/2010/main" val="65500219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Atlas</vt:lpstr>
      <vt:lpstr>DRY EYES – Investigations &amp; Treatment. </vt:lpstr>
      <vt:lpstr>TEAR FILM</vt:lpstr>
      <vt:lpstr>Tear film tests </vt:lpstr>
      <vt:lpstr>Tear Break Up Time </vt:lpstr>
      <vt:lpstr>TBUT :</vt:lpstr>
      <vt:lpstr>Schirmer test </vt:lpstr>
      <vt:lpstr>PowerPoint Presentation</vt:lpstr>
      <vt:lpstr>Lissamine green test </vt:lpstr>
      <vt:lpstr>Phenol Red thread test </vt:lpstr>
      <vt:lpstr>Treatment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EYES – Investigations &amp; Treatment. </dc:title>
  <dc:creator>Unknown User</dc:creator>
  <cp:lastModifiedBy>Unknown User</cp:lastModifiedBy>
  <cp:revision>2</cp:revision>
  <dcterms:created xsi:type="dcterms:W3CDTF">2021-07-28T10:24:33Z</dcterms:created>
  <dcterms:modified xsi:type="dcterms:W3CDTF">2021-07-28T13:33:24Z</dcterms:modified>
</cp:coreProperties>
</file>