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9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2" r:id="rId24"/>
    <p:sldId id="281" r:id="rId25"/>
    <p:sldId id="280" r:id="rId26"/>
    <p:sldId id="278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9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C003-B7A7-4559-8D10-0E7B90BFA3C6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0A15801-7532-4C95-A81F-28FDF8744E5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08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C003-B7A7-4559-8D10-0E7B90BFA3C6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5801-7532-4C95-A81F-28FDF8744E5A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8793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C003-B7A7-4559-8D10-0E7B90BFA3C6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5801-7532-4C95-A81F-28FDF8744E5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079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C003-B7A7-4559-8D10-0E7B90BFA3C6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5801-7532-4C95-A81F-28FDF8744E5A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011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C003-B7A7-4559-8D10-0E7B90BFA3C6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5801-7532-4C95-A81F-28FDF8744E5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6460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C003-B7A7-4559-8D10-0E7B90BFA3C6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5801-7532-4C95-A81F-28FDF8744E5A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3265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C003-B7A7-4559-8D10-0E7B90BFA3C6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5801-7532-4C95-A81F-28FDF8744E5A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6501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C003-B7A7-4559-8D10-0E7B90BFA3C6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5801-7532-4C95-A81F-28FDF8744E5A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1293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C003-B7A7-4559-8D10-0E7B90BFA3C6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5801-7532-4C95-A81F-28FDF8744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00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C003-B7A7-4559-8D10-0E7B90BFA3C6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5801-7532-4C95-A81F-28FDF8744E5A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1565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30AC003-B7A7-4559-8D10-0E7B90BFA3C6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5801-7532-4C95-A81F-28FDF8744E5A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6740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AC003-B7A7-4559-8D10-0E7B90BFA3C6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0A15801-7532-4C95-A81F-28FDF8744E5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9973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E7968-F795-4A7F-8739-3F6C721AFD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Leucorrhea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91C43E-31A6-4433-A76E-B516EB52D7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Nisha</a:t>
            </a:r>
          </a:p>
        </p:txBody>
      </p:sp>
    </p:spTree>
    <p:extLst>
      <p:ext uri="{BB962C8B-B14F-4D97-AF65-F5344CB8AC3E}">
        <p14:creationId xmlns:p14="http://schemas.microsoft.com/office/powerpoint/2010/main" val="3254937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4AE15-2D0F-4074-8C31-C0CF0DDBF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4ADD9A28-D099-48CF-87AC-99BBC9C497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1658" y="2014538"/>
            <a:ext cx="2613733" cy="4010729"/>
          </a:xfrm>
        </p:spPr>
      </p:pic>
    </p:spTree>
    <p:extLst>
      <p:ext uri="{BB962C8B-B14F-4D97-AF65-F5344CB8AC3E}">
        <p14:creationId xmlns:p14="http://schemas.microsoft.com/office/powerpoint/2010/main" val="1177500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536AD-B5C8-41BF-815A-974875E8E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candidiasis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11018-3155-4C5A-BDCD-0FDE5B2E5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Uncomplicated VVC</a:t>
            </a:r>
          </a:p>
          <a:p>
            <a:pPr lvl="1">
              <a:buFontTx/>
              <a:buChar char="-"/>
            </a:pPr>
            <a:r>
              <a:rPr lang="en-US" dirty="0"/>
              <a:t>Sporadic or infrequent </a:t>
            </a:r>
          </a:p>
          <a:p>
            <a:pPr lvl="1">
              <a:buFontTx/>
              <a:buChar char="-"/>
            </a:pPr>
            <a:r>
              <a:rPr lang="en-US" dirty="0"/>
              <a:t>Mild to moderate symptoms</a:t>
            </a:r>
          </a:p>
          <a:p>
            <a:pPr lvl="1">
              <a:buFontTx/>
              <a:buChar char="-"/>
            </a:pPr>
            <a:r>
              <a:rPr lang="en-US" dirty="0"/>
              <a:t>Mostly due to Candida albicans</a:t>
            </a:r>
          </a:p>
          <a:p>
            <a:pPr lvl="1">
              <a:buFontTx/>
              <a:buChar char="-"/>
            </a:pPr>
            <a:r>
              <a:rPr lang="en-US" dirty="0"/>
              <a:t>Non-immunocompromised women</a:t>
            </a:r>
          </a:p>
          <a:p>
            <a:r>
              <a:rPr lang="en-US" dirty="0"/>
              <a:t>Complicated VVC</a:t>
            </a:r>
          </a:p>
          <a:p>
            <a:pPr lvl="1">
              <a:buFontTx/>
              <a:buChar char="-"/>
            </a:pPr>
            <a:r>
              <a:rPr lang="en-US" dirty="0"/>
              <a:t>Recurrent VVC</a:t>
            </a:r>
          </a:p>
          <a:p>
            <a:pPr lvl="1">
              <a:buFontTx/>
              <a:buChar char="-"/>
            </a:pPr>
            <a:r>
              <a:rPr lang="en-US" dirty="0"/>
              <a:t>Severe symptoms</a:t>
            </a:r>
          </a:p>
          <a:p>
            <a:pPr lvl="1">
              <a:buFontTx/>
              <a:buChar char="-"/>
            </a:pPr>
            <a:r>
              <a:rPr lang="en-US" dirty="0"/>
              <a:t>Non-</a:t>
            </a:r>
            <a:r>
              <a:rPr lang="en-US" dirty="0" err="1"/>
              <a:t>albican</a:t>
            </a:r>
            <a:r>
              <a:rPr lang="en-US" dirty="0"/>
              <a:t> candidiasis</a:t>
            </a:r>
          </a:p>
          <a:p>
            <a:pPr lvl="1">
              <a:buFontTx/>
              <a:buChar char="-"/>
            </a:pPr>
            <a:r>
              <a:rPr lang="en-US" dirty="0"/>
              <a:t>Uncontrolled diabetes</a:t>
            </a:r>
          </a:p>
          <a:p>
            <a:pPr lvl="1">
              <a:buFontTx/>
              <a:buChar char="-"/>
            </a:pPr>
            <a:r>
              <a:rPr lang="en-US" dirty="0"/>
              <a:t>Immunosuppression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593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98029-FA05-4CA5-A3D9-8C89E1160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Candidiasis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A9CA0-9F7C-4A48-950E-908BDFD3C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Inflammation and curd-like discharge</a:t>
            </a:r>
          </a:p>
          <a:p>
            <a:r>
              <a:rPr lang="en-US" dirty="0"/>
              <a:t>Yeast cells/</a:t>
            </a:r>
            <a:r>
              <a:rPr lang="en-US" dirty="0" err="1"/>
              <a:t>Pseudohyphae</a:t>
            </a:r>
            <a:endParaRPr lang="en-US" dirty="0"/>
          </a:p>
          <a:p>
            <a:r>
              <a:rPr lang="en-US" dirty="0"/>
              <a:t>Predisposing factors</a:t>
            </a:r>
          </a:p>
          <a:p>
            <a:pPr lvl="1"/>
            <a:r>
              <a:rPr lang="en-US" dirty="0"/>
              <a:t>Diabetes</a:t>
            </a:r>
          </a:p>
          <a:p>
            <a:pPr lvl="1"/>
            <a:r>
              <a:rPr lang="en-US" dirty="0"/>
              <a:t>Obesity</a:t>
            </a:r>
          </a:p>
          <a:p>
            <a:pPr lvl="1"/>
            <a:r>
              <a:rPr lang="en-US" dirty="0"/>
              <a:t>Pregnancy</a:t>
            </a:r>
          </a:p>
          <a:p>
            <a:pPr lvl="1"/>
            <a:r>
              <a:rPr lang="en-US" dirty="0"/>
              <a:t>Low immunity</a:t>
            </a:r>
          </a:p>
          <a:p>
            <a:pPr lvl="1"/>
            <a:r>
              <a:rPr lang="en-US" dirty="0"/>
              <a:t>Premenstrual period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B04BDF-5BCC-4189-A036-C068088347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6571" y="2277292"/>
            <a:ext cx="3410858" cy="3218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063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AC7DE-477E-44E1-B536-92DB28268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Candidiasis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4A9BD4-5D50-4302-BA9B-F21684815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KOH preparation, Gram stain (positive)</a:t>
            </a:r>
          </a:p>
          <a:p>
            <a:r>
              <a:rPr lang="en-US" dirty="0"/>
              <a:t>Treatment:</a:t>
            </a:r>
          </a:p>
          <a:p>
            <a:pPr lvl="1"/>
            <a:r>
              <a:rPr lang="en-US" dirty="0"/>
              <a:t>Uncomplicated</a:t>
            </a:r>
          </a:p>
          <a:p>
            <a:pPr lvl="2"/>
            <a:r>
              <a:rPr lang="en-US" dirty="0"/>
              <a:t>Clotrimazole V.P. (200) Vg </a:t>
            </a:r>
            <a:r>
              <a:rPr lang="en-US" dirty="0" err="1"/>
              <a:t>suppo</a:t>
            </a:r>
            <a:r>
              <a:rPr lang="en-US" dirty="0"/>
              <a:t> OD 3 days</a:t>
            </a:r>
          </a:p>
          <a:p>
            <a:pPr lvl="2"/>
            <a:r>
              <a:rPr lang="en-US" dirty="0"/>
              <a:t>Itraconazole (400) PO stat</a:t>
            </a:r>
          </a:p>
          <a:p>
            <a:pPr lvl="2"/>
            <a:r>
              <a:rPr lang="en-US" dirty="0"/>
              <a:t>Fluconazole (150) PO stat</a:t>
            </a:r>
          </a:p>
          <a:p>
            <a:pPr lvl="1"/>
            <a:r>
              <a:rPr lang="en-US" dirty="0"/>
              <a:t>Complicated</a:t>
            </a:r>
          </a:p>
          <a:p>
            <a:pPr lvl="2"/>
            <a:r>
              <a:rPr lang="en-US" dirty="0"/>
              <a:t>Clotrimazole V.P. (100) Vg </a:t>
            </a:r>
            <a:r>
              <a:rPr lang="en-US" dirty="0" err="1"/>
              <a:t>suppo</a:t>
            </a:r>
            <a:r>
              <a:rPr lang="en-US" dirty="0"/>
              <a:t> OD 14 days then Clotrimazole V.P. (500) Vg </a:t>
            </a:r>
            <a:r>
              <a:rPr lang="en-US" dirty="0" err="1"/>
              <a:t>suppo</a:t>
            </a:r>
            <a:r>
              <a:rPr lang="en-US" dirty="0"/>
              <a:t> weekly for 6 months</a:t>
            </a:r>
          </a:p>
          <a:p>
            <a:pPr lvl="2"/>
            <a:r>
              <a:rPr lang="en-US" dirty="0"/>
              <a:t>7-14 days of topical therapy</a:t>
            </a:r>
          </a:p>
          <a:p>
            <a:pPr lvl="2"/>
            <a:r>
              <a:rPr lang="en-US" dirty="0"/>
              <a:t>150 mg oral dose of fluconazole every third day for a total dose of 3 days [day 1, 4, 7]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635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3F9F4-C8A0-4FDC-9A93-30D23C8D7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Bacterial Vaginosis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670E4-CE7E-474A-9AE8-29822D46C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Most prevalent cause of vaginal discharge</a:t>
            </a:r>
          </a:p>
          <a:p>
            <a:r>
              <a:rPr lang="en-US" dirty="0"/>
              <a:t>White, homogenous discharge, uniformly adherent to vaginal walls with redness</a:t>
            </a:r>
          </a:p>
          <a:p>
            <a:r>
              <a:rPr lang="en-US" dirty="0"/>
              <a:t>Increased (foul-smelling) discharge</a:t>
            </a:r>
          </a:p>
          <a:p>
            <a:r>
              <a:rPr lang="en-US" dirty="0"/>
              <a:t>Decreased amount of Lactobacilli </a:t>
            </a:r>
          </a:p>
          <a:p>
            <a:r>
              <a:rPr lang="en-US" dirty="0"/>
              <a:t>Increased amount of anaerobes</a:t>
            </a:r>
          </a:p>
          <a:p>
            <a:r>
              <a:rPr lang="en-US" dirty="0"/>
              <a:t>Mostly asymptomatic</a:t>
            </a:r>
          </a:p>
          <a:p>
            <a:r>
              <a:rPr lang="en-US" dirty="0"/>
              <a:t>Low immunity</a:t>
            </a:r>
          </a:p>
        </p:txBody>
      </p:sp>
    </p:spTree>
    <p:extLst>
      <p:ext uri="{BB962C8B-B14F-4D97-AF65-F5344CB8AC3E}">
        <p14:creationId xmlns:p14="http://schemas.microsoft.com/office/powerpoint/2010/main" val="1875327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353D1-E18F-49CD-84E7-C394B888D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Content Placeholder 8" descr="A picture containing food, plastic, close&#10;&#10;Description automatically generated">
            <a:extLst>
              <a:ext uri="{FF2B5EF4-FFF2-40B4-BE49-F238E27FC236}">
                <a16:creationId xmlns:a16="http://schemas.microsoft.com/office/drawing/2014/main" id="{77FDEEA4-D1E5-4547-B348-FD16989E1C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0503" y="2945495"/>
            <a:ext cx="2105319" cy="1590897"/>
          </a:xfrm>
        </p:spPr>
      </p:pic>
    </p:spTree>
    <p:extLst>
      <p:ext uri="{BB962C8B-B14F-4D97-AF65-F5344CB8AC3E}">
        <p14:creationId xmlns:p14="http://schemas.microsoft.com/office/powerpoint/2010/main" val="1879316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3F9F4-C8A0-4FDC-9A93-30D23C8D7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Bacterial Vaginosis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670E4-CE7E-474A-9AE8-29822D46C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Amsel</a:t>
            </a:r>
            <a:r>
              <a:rPr lang="en-US" dirty="0"/>
              <a:t> criteria (3/4)</a:t>
            </a:r>
          </a:p>
          <a:p>
            <a:pPr lvl="1">
              <a:buFontTx/>
              <a:buChar char="-"/>
            </a:pPr>
            <a:r>
              <a:rPr lang="en-US" dirty="0"/>
              <a:t>Grey-white discharge</a:t>
            </a:r>
          </a:p>
          <a:p>
            <a:pPr lvl="1">
              <a:buFontTx/>
              <a:buChar char="-"/>
            </a:pPr>
            <a:r>
              <a:rPr lang="en-US" dirty="0"/>
              <a:t>pH&gt;4.5</a:t>
            </a:r>
          </a:p>
          <a:p>
            <a:pPr lvl="1">
              <a:buFontTx/>
              <a:buChar char="-"/>
            </a:pPr>
            <a:r>
              <a:rPr lang="en-US" dirty="0"/>
              <a:t>Clue cells</a:t>
            </a:r>
          </a:p>
          <a:p>
            <a:pPr lvl="1">
              <a:buFontTx/>
              <a:buChar char="-"/>
            </a:pPr>
            <a:r>
              <a:rPr lang="en-US" dirty="0"/>
              <a:t>Whiff test</a:t>
            </a:r>
          </a:p>
          <a:p>
            <a:r>
              <a:rPr lang="en-US" dirty="0"/>
              <a:t>Treatment</a:t>
            </a:r>
          </a:p>
          <a:p>
            <a:pPr lvl="1">
              <a:buFontTx/>
              <a:buChar char="-"/>
            </a:pPr>
            <a:r>
              <a:rPr lang="en-US" dirty="0"/>
              <a:t>Metronidazole (400) </a:t>
            </a:r>
            <a:r>
              <a:rPr lang="en-US" dirty="0" err="1"/>
              <a:t>tds</a:t>
            </a:r>
            <a:r>
              <a:rPr lang="en-US" dirty="0"/>
              <a:t> for 7 days</a:t>
            </a:r>
          </a:p>
          <a:p>
            <a:pPr lvl="1">
              <a:buFontTx/>
              <a:buChar char="-"/>
            </a:pPr>
            <a:r>
              <a:rPr lang="en-US" dirty="0" err="1"/>
              <a:t>Doxycyclin</a:t>
            </a:r>
            <a:r>
              <a:rPr lang="en-US" dirty="0"/>
              <a:t> (100) bd for 7 days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D44D3725-9312-4286-A199-A9139AFF45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8613" y="1960290"/>
            <a:ext cx="2438740" cy="2438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1267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6D24E-8BBD-4A23-8D2F-8827496A4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Trichomonas vaginitis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EEF1D-256A-47C5-AE70-D53B7C173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Anaerobic flagellated protozoa</a:t>
            </a:r>
          </a:p>
          <a:p>
            <a:r>
              <a:rPr lang="en-US" dirty="0"/>
              <a:t>Yellowish green, frothy, white discharge</a:t>
            </a:r>
          </a:p>
          <a:p>
            <a:r>
              <a:rPr lang="en-US" dirty="0"/>
              <a:t>Itchy</a:t>
            </a:r>
          </a:p>
          <a:p>
            <a:r>
              <a:rPr lang="en-US" dirty="0"/>
              <a:t>Dysuria, dyspareunia</a:t>
            </a:r>
          </a:p>
          <a:p>
            <a:r>
              <a:rPr lang="en-US" dirty="0"/>
              <a:t>Vaginal mucosal inflammation</a:t>
            </a:r>
          </a:p>
          <a:p>
            <a:r>
              <a:rPr lang="en-US" dirty="0"/>
              <a:t>Strawberry cervix</a:t>
            </a: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D1D31EC9-2339-4ED1-9621-E5D016CED8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934028"/>
            <a:ext cx="5548544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6749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462CC-73C1-4127-AD76-18D2A83F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Details - Public Health Image Library(PHIL)">
            <a:extLst>
              <a:ext uri="{FF2B5EF4-FFF2-40B4-BE49-F238E27FC236}">
                <a16:creationId xmlns:a16="http://schemas.microsoft.com/office/drawing/2014/main" id="{7A9BB50B-3184-42C2-8480-5336F6F781C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72518" y="2016125"/>
            <a:ext cx="3761288" cy="344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31078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9A8FD-612C-4C67-B571-1FE47C316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Trichomonas Vaginitis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AF37D-32DD-4AE9-AE0B-596CCCEC7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Wet smear, Gram stain, NAAT</a:t>
            </a:r>
          </a:p>
          <a:p>
            <a:pPr lvl="1"/>
            <a:r>
              <a:rPr lang="en-US" dirty="0"/>
              <a:t>Treatment</a:t>
            </a:r>
          </a:p>
          <a:p>
            <a:pPr lvl="2">
              <a:buFontTx/>
              <a:buChar char="-"/>
            </a:pPr>
            <a:r>
              <a:rPr lang="en-US" dirty="0"/>
              <a:t>Metronidazole (400) </a:t>
            </a:r>
            <a:r>
              <a:rPr lang="en-US" dirty="0" err="1"/>
              <a:t>tds</a:t>
            </a:r>
            <a:r>
              <a:rPr lang="en-US" dirty="0"/>
              <a:t> for 7 days</a:t>
            </a:r>
          </a:p>
          <a:p>
            <a:pPr lvl="2">
              <a:buFontTx/>
              <a:buChar char="-"/>
            </a:pPr>
            <a:r>
              <a:rPr lang="en-US" dirty="0" err="1"/>
              <a:t>Doxycyclin</a:t>
            </a:r>
            <a:r>
              <a:rPr lang="en-US" dirty="0"/>
              <a:t> (100) bd for 7 days</a:t>
            </a:r>
          </a:p>
          <a:p>
            <a:r>
              <a:rPr lang="en-US" dirty="0"/>
              <a:t>Must also treat partners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369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522FB-D244-4EE9-A0E7-DCB6A6EF8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Leucorrhea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9F14B-0E54-43B4-825C-78014F5C1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Increased vaginal discharge</a:t>
            </a:r>
          </a:p>
          <a:p>
            <a:r>
              <a:rPr lang="en-US" dirty="0"/>
              <a:t>Physiologic/Pathologic</a:t>
            </a:r>
          </a:p>
        </p:txBody>
      </p:sp>
    </p:spTree>
    <p:extLst>
      <p:ext uri="{BB962C8B-B14F-4D97-AF65-F5344CB8AC3E}">
        <p14:creationId xmlns:p14="http://schemas.microsoft.com/office/powerpoint/2010/main" val="28016576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AEEF8-2D7C-4129-BA3B-99E75CD39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Mucopurulent cervicitis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8219B-AB82-47BD-AC0C-039A7B6D3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Mucopurulent discharge</a:t>
            </a:r>
          </a:p>
          <a:p>
            <a:r>
              <a:rPr lang="en-US" dirty="0"/>
              <a:t>Dysuria</a:t>
            </a:r>
          </a:p>
          <a:p>
            <a:r>
              <a:rPr lang="en-US" dirty="0"/>
              <a:t>Vulval inflammation</a:t>
            </a:r>
          </a:p>
          <a:p>
            <a:r>
              <a:rPr lang="en-US" dirty="0"/>
              <a:t>N. gonorrhoeae, C. trachomatis, HSV</a:t>
            </a:r>
          </a:p>
          <a:p>
            <a:r>
              <a:rPr lang="en-US" dirty="0"/>
              <a:t>Gram stain -&gt; intracellular gram-negative diplococci</a:t>
            </a:r>
          </a:p>
        </p:txBody>
      </p:sp>
    </p:spTree>
    <p:extLst>
      <p:ext uri="{BB962C8B-B14F-4D97-AF65-F5344CB8AC3E}">
        <p14:creationId xmlns:p14="http://schemas.microsoft.com/office/powerpoint/2010/main" val="20737798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28744-2E42-4A23-8524-72C6AE032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Foreign Bodies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BE742-6902-4889-B9E7-3270238BA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Children</a:t>
            </a:r>
          </a:p>
          <a:p>
            <a:r>
              <a:rPr lang="en-US" dirty="0"/>
              <a:t>Adults – contraceptive devices, pessary, swabs, tampons</a:t>
            </a:r>
          </a:p>
          <a:p>
            <a:r>
              <a:rPr lang="en-US" dirty="0"/>
              <a:t>Purulent vaginal discharge; foul-smelling, bloody</a:t>
            </a:r>
          </a:p>
          <a:p>
            <a:r>
              <a:rPr lang="en-US" dirty="0"/>
              <a:t>Speculum; may use nasal or aural speculum</a:t>
            </a:r>
          </a:p>
          <a:p>
            <a:r>
              <a:rPr lang="en-US" dirty="0"/>
              <a:t>Removal then antiseptics</a:t>
            </a:r>
          </a:p>
        </p:txBody>
      </p:sp>
    </p:spTree>
    <p:extLst>
      <p:ext uri="{BB962C8B-B14F-4D97-AF65-F5344CB8AC3E}">
        <p14:creationId xmlns:p14="http://schemas.microsoft.com/office/powerpoint/2010/main" val="14259062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505AA-EA30-4682-A982-C20186FD8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Neoplasm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B8A44-C603-4339-BE84-86AC36BE6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Benign/Malignant</a:t>
            </a:r>
          </a:p>
          <a:p>
            <a:r>
              <a:rPr lang="en-US" dirty="0"/>
              <a:t>Leucorrhea</a:t>
            </a:r>
          </a:p>
          <a:p>
            <a:pPr lvl="1">
              <a:buFontTx/>
              <a:buChar char="-"/>
            </a:pPr>
            <a:r>
              <a:rPr lang="en-US" dirty="0"/>
              <a:t>purulent, foul-smelling, bloody</a:t>
            </a:r>
          </a:p>
          <a:p>
            <a:pPr lvl="1">
              <a:buFontTx/>
              <a:buChar char="-"/>
            </a:pPr>
            <a:r>
              <a:rPr lang="en-US" dirty="0"/>
              <a:t>if infected/malignant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9729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23E32-55CD-4CC5-A0F4-CF12B7220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2C0FD-8C49-4D2C-B44A-1A544EC19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Careful history</a:t>
            </a:r>
          </a:p>
          <a:p>
            <a:pPr marL="457200" lvl="1" indent="0">
              <a:buNone/>
            </a:pPr>
            <a:r>
              <a:rPr lang="en-US" dirty="0"/>
              <a:t>- Should include menstrual cycle, vaginal hygiene practice, sexual behavior and drug history</a:t>
            </a:r>
          </a:p>
          <a:p>
            <a:r>
              <a:rPr lang="en-US" dirty="0"/>
              <a:t>Examination</a:t>
            </a:r>
          </a:p>
          <a:p>
            <a:pPr marL="457200" lvl="1" indent="0">
              <a:buNone/>
            </a:pPr>
            <a:r>
              <a:rPr lang="en-US" dirty="0"/>
              <a:t>- Assess color, odor, amount (profuse or scanty), character (curdy or thin), associated vulvar abrasion or erosion, urethral meatal discharge, presence or absence of foreign bodies or IUD thread. </a:t>
            </a:r>
          </a:p>
          <a:p>
            <a:pPr lvl="1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0618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1E9A8-F959-48B1-8296-5E335D0E1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Prevention and counseling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09CA2-F970-4CD7-A0EC-23A58EA05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Educate and counsel patient and partner</a:t>
            </a:r>
          </a:p>
          <a:p>
            <a:r>
              <a:rPr lang="en-US" dirty="0"/>
              <a:t>Advise sexual abstinence during the course of treatment</a:t>
            </a:r>
          </a:p>
          <a:p>
            <a:r>
              <a:rPr lang="en-US" dirty="0"/>
              <a:t>Promote barrier contraception</a:t>
            </a:r>
          </a:p>
          <a:p>
            <a:r>
              <a:rPr lang="en-US" dirty="0"/>
              <a:t>Consider immunization against Hepatitis B</a:t>
            </a:r>
          </a:p>
          <a:p>
            <a:r>
              <a:rPr lang="en-US" dirty="0"/>
              <a:t>Reschedule visit after 7 days</a:t>
            </a:r>
          </a:p>
          <a:p>
            <a:r>
              <a:rPr lang="en-US" dirty="0"/>
              <a:t>If symptoms persist, assess whether it is due to treatment failure or reinfection</a:t>
            </a:r>
          </a:p>
        </p:txBody>
      </p:sp>
    </p:spTree>
    <p:extLst>
      <p:ext uri="{BB962C8B-B14F-4D97-AF65-F5344CB8AC3E}">
        <p14:creationId xmlns:p14="http://schemas.microsoft.com/office/powerpoint/2010/main" val="27384852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E82F3-E9CC-4977-B570-F4C6C964D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Differntial</a:t>
            </a:r>
            <a:r>
              <a:rPr lang="en-US" dirty="0"/>
              <a:t> diagnosis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FAA3A-36C7-4179-A206-3A47E4B63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Cervicitis</a:t>
            </a:r>
          </a:p>
          <a:p>
            <a:r>
              <a:rPr lang="en-US" dirty="0"/>
              <a:t>PID</a:t>
            </a:r>
          </a:p>
          <a:p>
            <a:r>
              <a:rPr lang="en-US" dirty="0"/>
              <a:t>Fistulas/prolapse</a:t>
            </a:r>
          </a:p>
          <a:p>
            <a:r>
              <a:rPr lang="en-US" dirty="0"/>
              <a:t>Allergic</a:t>
            </a:r>
          </a:p>
          <a:p>
            <a:r>
              <a:rPr lang="en-US" dirty="0"/>
              <a:t>Non-infectious irritation of vulva</a:t>
            </a:r>
          </a:p>
        </p:txBody>
      </p:sp>
    </p:spTree>
    <p:extLst>
      <p:ext uri="{BB962C8B-B14F-4D97-AF65-F5344CB8AC3E}">
        <p14:creationId xmlns:p14="http://schemas.microsoft.com/office/powerpoint/2010/main" val="38237402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6C8ED-7269-4C3F-AC58-36E3FBE4F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2E750-C5E0-4654-B2F9-DDB88A06B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200400" lvl="7" indent="0">
              <a:buNone/>
            </a:pPr>
            <a:r>
              <a:rPr lang="en-US" dirty="0"/>
              <a:t>	</a:t>
            </a:r>
            <a:r>
              <a:rPr lang="en-US" sz="4000" dirty="0"/>
              <a:t>THANK YOU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793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BD217-8DD7-4991-A419-30F23471E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Vaginal Discharge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24DB1-A173-434E-92B0-2439C406F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Creamy white discharge</a:t>
            </a:r>
          </a:p>
          <a:p>
            <a:pPr lvl="1"/>
            <a:r>
              <a:rPr lang="en-US" dirty="0"/>
              <a:t>Vulvar secretion</a:t>
            </a:r>
          </a:p>
          <a:p>
            <a:pPr lvl="2"/>
            <a:r>
              <a:rPr lang="en-US" dirty="0"/>
              <a:t>Bartholin glands</a:t>
            </a:r>
          </a:p>
          <a:p>
            <a:pPr lvl="2"/>
            <a:r>
              <a:rPr lang="en-US" dirty="0"/>
              <a:t>Sweat glands</a:t>
            </a:r>
          </a:p>
          <a:p>
            <a:pPr lvl="2"/>
            <a:r>
              <a:rPr lang="en-US" dirty="0"/>
              <a:t>Sebaceous glands</a:t>
            </a:r>
          </a:p>
          <a:p>
            <a:pPr lvl="2"/>
            <a:r>
              <a:rPr lang="en-US" dirty="0"/>
              <a:t>Skene glands</a:t>
            </a:r>
          </a:p>
          <a:p>
            <a:pPr lvl="1"/>
            <a:r>
              <a:rPr lang="en-US" dirty="0"/>
              <a:t>Vagina</a:t>
            </a:r>
          </a:p>
          <a:p>
            <a:pPr lvl="1"/>
            <a:r>
              <a:rPr lang="en-US" dirty="0"/>
              <a:t>Cervix</a:t>
            </a:r>
          </a:p>
          <a:p>
            <a:pPr lvl="1"/>
            <a:r>
              <a:rPr lang="en-US" dirty="0"/>
              <a:t>Endometrial glands</a:t>
            </a:r>
          </a:p>
          <a:p>
            <a:pPr lvl="1"/>
            <a:r>
              <a:rPr lang="en-US" dirty="0"/>
              <a:t>Fallopian tubes</a:t>
            </a:r>
          </a:p>
          <a:p>
            <a:pPr marL="914400" lvl="2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697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89A8A-A898-471C-AB1A-D1327946C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Vaginal Discharge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E9D1A-D0E3-4F53-A79F-121F9DEC7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Increased when</a:t>
            </a:r>
          </a:p>
          <a:p>
            <a:pPr lvl="1"/>
            <a:r>
              <a:rPr lang="en-US" dirty="0"/>
              <a:t>Ovulation-endocervical glands</a:t>
            </a:r>
          </a:p>
          <a:p>
            <a:pPr lvl="1"/>
            <a:r>
              <a:rPr lang="en-US" dirty="0"/>
              <a:t>Premenstrual phase</a:t>
            </a:r>
          </a:p>
          <a:p>
            <a:pPr lvl="1"/>
            <a:r>
              <a:rPr lang="en-US" dirty="0"/>
              <a:t>Pregnancy</a:t>
            </a:r>
          </a:p>
          <a:p>
            <a:r>
              <a:rPr lang="en-US" dirty="0"/>
              <a:t>pH&lt;4.5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871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E4111-1C68-408F-B6A3-28939DC62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Physiological Vaginal Discharge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76DCB-B115-4BA0-9D65-55CC4844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Newborns</a:t>
            </a:r>
          </a:p>
          <a:p>
            <a:r>
              <a:rPr lang="en-US" dirty="0"/>
              <a:t>Puberty</a:t>
            </a:r>
          </a:p>
          <a:p>
            <a:r>
              <a:rPr lang="en-US" dirty="0"/>
              <a:t>Pregnancy</a:t>
            </a:r>
          </a:p>
        </p:txBody>
      </p:sp>
    </p:spTree>
    <p:extLst>
      <p:ext uri="{BB962C8B-B14F-4D97-AF65-F5344CB8AC3E}">
        <p14:creationId xmlns:p14="http://schemas.microsoft.com/office/powerpoint/2010/main" val="1065458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B28BA-9840-45F0-BA4D-C9DBE66D0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Pathological Vaginal Discharge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7FB69-ADA0-43AF-B7B2-24608393C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690688"/>
            <a:ext cx="9902221" cy="4486275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Vaginitis in infancy and childhood</a:t>
            </a:r>
          </a:p>
          <a:p>
            <a:r>
              <a:rPr lang="en-US" dirty="0"/>
              <a:t>Atrophic vaginitis</a:t>
            </a:r>
          </a:p>
          <a:p>
            <a:r>
              <a:rPr lang="en-US" dirty="0"/>
              <a:t>Candidiasis</a:t>
            </a:r>
          </a:p>
          <a:p>
            <a:r>
              <a:rPr lang="en-US" dirty="0"/>
              <a:t>Bacterial vaginosis</a:t>
            </a:r>
          </a:p>
          <a:p>
            <a:r>
              <a:rPr lang="en-US" dirty="0"/>
              <a:t>Trichomonas vaginitis</a:t>
            </a:r>
          </a:p>
          <a:p>
            <a:r>
              <a:rPr lang="en-US" dirty="0"/>
              <a:t>Foreign bodies</a:t>
            </a:r>
          </a:p>
          <a:p>
            <a:r>
              <a:rPr lang="en-US" dirty="0"/>
              <a:t>Neoplasm</a:t>
            </a:r>
          </a:p>
          <a:p>
            <a:r>
              <a:rPr lang="en-US" dirty="0"/>
              <a:t>Urinary and fecal discharge</a:t>
            </a:r>
          </a:p>
        </p:txBody>
      </p:sp>
    </p:spTree>
    <p:extLst>
      <p:ext uri="{BB962C8B-B14F-4D97-AF65-F5344CB8AC3E}">
        <p14:creationId xmlns:p14="http://schemas.microsoft.com/office/powerpoint/2010/main" val="3513112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04A5C-BB4A-48A5-91C3-6E72E9219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Vaginitis in infancy and childhood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0FE7E-B026-4ABD-9F94-3D5C6B036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Low immunity</a:t>
            </a:r>
          </a:p>
          <a:p>
            <a:r>
              <a:rPr lang="en-US" dirty="0"/>
              <a:t>Age 1-5 years</a:t>
            </a:r>
          </a:p>
          <a:p>
            <a:r>
              <a:rPr lang="en-US" dirty="0"/>
              <a:t>Infection/Foreign body/Tumor</a:t>
            </a:r>
          </a:p>
          <a:p>
            <a:r>
              <a:rPr lang="en-US" dirty="0"/>
              <a:t>Wet smear, Gram stain, culture, speculum</a:t>
            </a:r>
          </a:p>
          <a:p>
            <a:r>
              <a:rPr lang="en-US" dirty="0"/>
              <a:t>Treatment</a:t>
            </a:r>
          </a:p>
          <a:p>
            <a:pPr lvl="1"/>
            <a:r>
              <a:rPr lang="en-US" dirty="0"/>
              <a:t>Rest</a:t>
            </a:r>
          </a:p>
          <a:p>
            <a:pPr lvl="1"/>
            <a:r>
              <a:rPr lang="en-US" dirty="0"/>
              <a:t>Antibiotics</a:t>
            </a:r>
          </a:p>
          <a:p>
            <a:pPr lvl="1"/>
            <a:r>
              <a:rPr lang="en-US" dirty="0"/>
              <a:t>Estrogen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581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DB934-28AC-4543-A36F-7265BE189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Atrophic Vaginitis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C2F79-AB89-4732-8DF1-7249C201B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Postmenopause</a:t>
            </a:r>
            <a:endParaRPr lang="en-US" dirty="0"/>
          </a:p>
          <a:p>
            <a:r>
              <a:rPr lang="en-US" dirty="0"/>
              <a:t>Decreased estrogen</a:t>
            </a:r>
          </a:p>
          <a:p>
            <a:pPr lvl="1"/>
            <a:r>
              <a:rPr lang="en-US" dirty="0"/>
              <a:t>Vaginal wall thinning</a:t>
            </a:r>
          </a:p>
          <a:p>
            <a:pPr lvl="1"/>
            <a:r>
              <a:rPr lang="en-US" dirty="0"/>
              <a:t>Decreased acidic environment</a:t>
            </a:r>
          </a:p>
          <a:p>
            <a:r>
              <a:rPr lang="en-US" dirty="0"/>
              <a:t>Yellow/Green/Bloody</a:t>
            </a:r>
          </a:p>
          <a:p>
            <a:r>
              <a:rPr lang="en-US" dirty="0"/>
              <a:t>Pruritic/Painful</a:t>
            </a:r>
          </a:p>
          <a:p>
            <a:r>
              <a:rPr lang="en-US" dirty="0"/>
              <a:t>Dysuria</a:t>
            </a:r>
          </a:p>
          <a:p>
            <a:r>
              <a:rPr lang="en-US" dirty="0"/>
              <a:t>Dyspareunia/Postcoital bleeding</a:t>
            </a:r>
          </a:p>
          <a:p>
            <a:r>
              <a:rPr lang="en-US" dirty="0"/>
              <a:t>Vaginal wall thinning, patchy ulceration, adhesive vaginitis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810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43126-5CBA-468A-BDAD-D7B6238F1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Atrophic vaginitis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F6336-9809-4234-9D64-67D6FF587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PAP smear, Gram stain, culture</a:t>
            </a:r>
          </a:p>
          <a:p>
            <a:r>
              <a:rPr lang="en-US" dirty="0"/>
              <a:t>+/-Cervical biopsy</a:t>
            </a:r>
          </a:p>
          <a:p>
            <a:r>
              <a:rPr lang="en-US" dirty="0"/>
              <a:t>Treatment:</a:t>
            </a:r>
          </a:p>
          <a:p>
            <a:pPr lvl="1"/>
            <a:r>
              <a:rPr lang="en-US" dirty="0"/>
              <a:t>Antibiotics</a:t>
            </a:r>
          </a:p>
          <a:p>
            <a:pPr lvl="1"/>
            <a:r>
              <a:rPr lang="en-US" dirty="0"/>
              <a:t>Estrogen</a:t>
            </a:r>
          </a:p>
        </p:txBody>
      </p:sp>
    </p:spTree>
    <p:extLst>
      <p:ext uri="{BB962C8B-B14F-4D97-AF65-F5344CB8AC3E}">
        <p14:creationId xmlns:p14="http://schemas.microsoft.com/office/powerpoint/2010/main" val="420283931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65</TotalTime>
  <Words>597</Words>
  <Application>Microsoft Office PowerPoint</Application>
  <PresentationFormat>Widescreen</PresentationFormat>
  <Paragraphs>165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Gill Sans MT</vt:lpstr>
      <vt:lpstr>Gallery</vt:lpstr>
      <vt:lpstr>Leucorrhea</vt:lpstr>
      <vt:lpstr>Leucorrhea</vt:lpstr>
      <vt:lpstr>Normal Vaginal Discharge</vt:lpstr>
      <vt:lpstr>Normal Vaginal Discharge</vt:lpstr>
      <vt:lpstr>Physiological Vaginal Discharge</vt:lpstr>
      <vt:lpstr>Pathological Vaginal Discharge</vt:lpstr>
      <vt:lpstr>Vaginitis in infancy and childhood</vt:lpstr>
      <vt:lpstr>Atrophic Vaginitis</vt:lpstr>
      <vt:lpstr>Atrophic vaginitis</vt:lpstr>
      <vt:lpstr>PowerPoint Presentation</vt:lpstr>
      <vt:lpstr>candidiasis</vt:lpstr>
      <vt:lpstr>Candidiasis</vt:lpstr>
      <vt:lpstr>Candidiasis</vt:lpstr>
      <vt:lpstr>Bacterial Vaginosis</vt:lpstr>
      <vt:lpstr>PowerPoint Presentation</vt:lpstr>
      <vt:lpstr>Bacterial Vaginosis</vt:lpstr>
      <vt:lpstr>Trichomonas vaginitis</vt:lpstr>
      <vt:lpstr>PowerPoint Presentation</vt:lpstr>
      <vt:lpstr>Trichomonas Vaginitis</vt:lpstr>
      <vt:lpstr>Mucopurulent cervicitis</vt:lpstr>
      <vt:lpstr>Foreign Bodies</vt:lpstr>
      <vt:lpstr>Neoplasm</vt:lpstr>
      <vt:lpstr>Approach</vt:lpstr>
      <vt:lpstr>Prevention and counseling</vt:lpstr>
      <vt:lpstr>Differntial diagnosis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Leucorrhea</dc:title>
  <dc:creator>Doraisami, Kirthiga X</dc:creator>
  <cp:lastModifiedBy>Doraisami, Kirthiga X</cp:lastModifiedBy>
  <cp:revision>9</cp:revision>
  <dcterms:created xsi:type="dcterms:W3CDTF">2021-08-10T23:44:46Z</dcterms:created>
  <dcterms:modified xsi:type="dcterms:W3CDTF">2021-08-11T00:50:09Z</dcterms:modified>
</cp:coreProperties>
</file>